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404" r:id="rId2"/>
    <p:sldId id="411" r:id="rId3"/>
    <p:sldId id="415" r:id="rId4"/>
    <p:sldId id="417" r:id="rId5"/>
    <p:sldId id="416" r:id="rId6"/>
    <p:sldId id="414" r:id="rId7"/>
    <p:sldId id="409" r:id="rId8"/>
    <p:sldId id="401" r:id="rId9"/>
    <p:sldId id="421" r:id="rId10"/>
    <p:sldId id="428" r:id="rId11"/>
    <p:sldId id="410" r:id="rId12"/>
    <p:sldId id="413" r:id="rId13"/>
    <p:sldId id="424" r:id="rId14"/>
    <p:sldId id="425" r:id="rId15"/>
    <p:sldId id="420" r:id="rId16"/>
    <p:sldId id="294" r:id="rId1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ta GUPTA , MD" initials="SG,M" lastIdx="6" clrIdx="0"/>
  <p:cmAuthor id="2" name="Karin BOECKMANN" initials="KB" lastIdx="7" clrIdx="1"/>
  <p:cmAuthor id="3" name="Sharlie Chan" initials="SC"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33E94"/>
    <a:srgbClr val="EF820F"/>
    <a:srgbClr val="2F4696"/>
    <a:srgbClr val="EDEDED"/>
    <a:srgbClr val="232762"/>
    <a:srgbClr val="171D55"/>
    <a:srgbClr val="22268D"/>
    <a:srgbClr val="0B084C"/>
    <a:srgbClr val="0F7C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6" autoAdjust="0"/>
    <p:restoredTop sz="93910" autoAdjust="0"/>
  </p:normalViewPr>
  <p:slideViewPr>
    <p:cSldViewPr snapToGrid="0">
      <p:cViewPr>
        <p:scale>
          <a:sx n="106" d="100"/>
          <a:sy n="106" d="100"/>
        </p:scale>
        <p:origin x="114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8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0AC716E4-888C-3B4E-B2F0-9CF86FC308D2}" type="datetimeFigureOut">
              <a:rPr lang="en-US" smtClean="0"/>
              <a:pPr/>
              <a:t>7/30/2020</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981378D0-C256-6746-8BEA-CBDB6AF89F12}" type="slidenum">
              <a:rPr lang="en-US" smtClean="0"/>
              <a:pPr/>
              <a:t>‹#›</a:t>
            </a:fld>
            <a:endParaRPr lang="en-US"/>
          </a:p>
        </p:txBody>
      </p:sp>
    </p:spTree>
    <p:extLst>
      <p:ext uri="{BB962C8B-B14F-4D97-AF65-F5344CB8AC3E}">
        <p14:creationId xmlns:p14="http://schemas.microsoft.com/office/powerpoint/2010/main" val="459695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92EC2C33-045D-40F3-AB9F-1B1BDBBD4681}" type="datetimeFigureOut">
              <a:rPr lang="en-GB" smtClean="0"/>
              <a:pPr/>
              <a:t>30/07/2020</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BB934E79-08CC-4F4F-85DB-6492EEB84967}" type="slidenum">
              <a:rPr lang="en-GB" smtClean="0"/>
              <a:pPr/>
              <a:t>‹#›</a:t>
            </a:fld>
            <a:endParaRPr lang="en-GB"/>
          </a:p>
        </p:txBody>
      </p:sp>
    </p:spTree>
    <p:extLst>
      <p:ext uri="{BB962C8B-B14F-4D97-AF65-F5344CB8AC3E}">
        <p14:creationId xmlns:p14="http://schemas.microsoft.com/office/powerpoint/2010/main" val="1486949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coronavirus/2019-ncov/about/transmission.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was last updated by International SOS – </a:t>
            </a:r>
            <a:r>
              <a:rPr lang="en-US"/>
              <a:t>date 9</a:t>
            </a:r>
            <a:r>
              <a:rPr lang="en-US" baseline="30000"/>
              <a:t>th</a:t>
            </a:r>
            <a:r>
              <a:rPr lang="en-US"/>
              <a:t> </a:t>
            </a:r>
            <a:r>
              <a:rPr lang="en-US" dirty="0"/>
              <a:t>April 2020</a:t>
            </a:r>
          </a:p>
          <a:p>
            <a:r>
              <a:rPr lang="en-US" dirty="0"/>
              <a:t>Content is subject to change. </a:t>
            </a:r>
            <a:br>
              <a:rPr lang="en-US" dirty="0"/>
            </a:br>
            <a:r>
              <a:rPr lang="en-US" dirty="0"/>
              <a:t>Version 6.0 </a:t>
            </a:r>
            <a:br>
              <a:rPr lang="en-US" dirty="0"/>
            </a:br>
            <a:r>
              <a:rPr lang="en-US" dirty="0"/>
              <a:t>Feedback and comments email to healthpromotion@internationalsos.com </a:t>
            </a:r>
            <a:endParaRPr lang="en-AU" dirty="0"/>
          </a:p>
        </p:txBody>
      </p:sp>
      <p:sp>
        <p:nvSpPr>
          <p:cNvPr id="4" name="Slide Number Placeholder 3"/>
          <p:cNvSpPr>
            <a:spLocks noGrp="1"/>
          </p:cNvSpPr>
          <p:nvPr>
            <p:ph type="sldNum" sz="quarter" idx="5"/>
          </p:nvPr>
        </p:nvSpPr>
        <p:spPr/>
        <p:txBody>
          <a:bodyPr/>
          <a:lstStyle/>
          <a:p>
            <a:fld id="{BB934E79-08CC-4F4F-85DB-6492EEB84967}" type="slidenum">
              <a:rPr lang="en-GB" smtClean="0"/>
              <a:pPr/>
              <a:t>1</a:t>
            </a:fld>
            <a:endParaRPr lang="en-GB"/>
          </a:p>
        </p:txBody>
      </p:sp>
    </p:spTree>
    <p:extLst>
      <p:ext uri="{BB962C8B-B14F-4D97-AF65-F5344CB8AC3E}">
        <p14:creationId xmlns:p14="http://schemas.microsoft.com/office/powerpoint/2010/main" val="7878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noProof="0" dirty="0"/>
          </a:p>
        </p:txBody>
      </p:sp>
      <p:sp>
        <p:nvSpPr>
          <p:cNvPr id="4" name="Slide Number Placeholder 3"/>
          <p:cNvSpPr>
            <a:spLocks noGrp="1"/>
          </p:cNvSpPr>
          <p:nvPr>
            <p:ph type="sldNum" sz="quarter" idx="5"/>
          </p:nvPr>
        </p:nvSpPr>
        <p:spPr/>
        <p:txBody>
          <a:bodyPr/>
          <a:lstStyle/>
          <a:p>
            <a:fld id="{BB934E79-08CC-4F4F-85DB-6492EEB84967}" type="slidenum">
              <a:rPr lang="en-GB" smtClean="0"/>
              <a:pPr/>
              <a:t>2</a:t>
            </a:fld>
            <a:endParaRPr lang="en-GB"/>
          </a:p>
        </p:txBody>
      </p:sp>
    </p:spTree>
    <p:extLst>
      <p:ext uri="{BB962C8B-B14F-4D97-AF65-F5344CB8AC3E}">
        <p14:creationId xmlns:p14="http://schemas.microsoft.com/office/powerpoint/2010/main" val="2364645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B934E79-08CC-4F4F-85DB-6492EEB84967}" type="slidenum">
              <a:rPr lang="en-GB" smtClean="0"/>
              <a:pPr/>
              <a:t>4</a:t>
            </a:fld>
            <a:endParaRPr lang="en-GB"/>
          </a:p>
        </p:txBody>
      </p:sp>
    </p:spTree>
    <p:extLst>
      <p:ext uri="{BB962C8B-B14F-4D97-AF65-F5344CB8AC3E}">
        <p14:creationId xmlns:p14="http://schemas.microsoft.com/office/powerpoint/2010/main" val="270632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a:p>
        </p:txBody>
      </p:sp>
      <p:sp>
        <p:nvSpPr>
          <p:cNvPr id="4" name="Slide Number Placeholder 3"/>
          <p:cNvSpPr>
            <a:spLocks noGrp="1"/>
          </p:cNvSpPr>
          <p:nvPr>
            <p:ph type="sldNum" sz="quarter" idx="10"/>
          </p:nvPr>
        </p:nvSpPr>
        <p:spPr/>
        <p:txBody>
          <a:bodyPr/>
          <a:lstStyle/>
          <a:p>
            <a:fld id="{BB934E79-08CC-4F4F-85DB-6492EEB84967}" type="slidenum">
              <a:rPr lang="en-GB" smtClean="0"/>
              <a:pPr/>
              <a:t>8</a:t>
            </a:fld>
            <a:endParaRPr lang="en-GB"/>
          </a:p>
        </p:txBody>
      </p:sp>
    </p:spTree>
    <p:extLst>
      <p:ext uri="{BB962C8B-B14F-4D97-AF65-F5344CB8AC3E}">
        <p14:creationId xmlns:p14="http://schemas.microsoft.com/office/powerpoint/2010/main" val="248971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a:p>
        </p:txBody>
      </p:sp>
      <p:sp>
        <p:nvSpPr>
          <p:cNvPr id="4" name="Slide Number Placeholder 3"/>
          <p:cNvSpPr>
            <a:spLocks noGrp="1"/>
          </p:cNvSpPr>
          <p:nvPr>
            <p:ph type="sldNum" sz="quarter" idx="10"/>
          </p:nvPr>
        </p:nvSpPr>
        <p:spPr/>
        <p:txBody>
          <a:bodyPr/>
          <a:lstStyle/>
          <a:p>
            <a:fld id="{BB934E79-08CC-4F4F-85DB-6492EEB84967}" type="slidenum">
              <a:rPr lang="en-GB" smtClean="0"/>
              <a:pPr/>
              <a:t>9</a:t>
            </a:fld>
            <a:endParaRPr lang="en-GB"/>
          </a:p>
        </p:txBody>
      </p:sp>
    </p:spTree>
    <p:extLst>
      <p:ext uri="{BB962C8B-B14F-4D97-AF65-F5344CB8AC3E}">
        <p14:creationId xmlns:p14="http://schemas.microsoft.com/office/powerpoint/2010/main" val="49003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85750" lvl="2" indent="-285750">
              <a:spcBef>
                <a:spcPts val="0"/>
              </a:spcBef>
              <a:spcAft>
                <a:spcPts val="600"/>
              </a:spcAft>
            </a:pPr>
            <a:r>
              <a:rPr lang="en-AU" sz="1600" dirty="0"/>
              <a:t>Monitor the situation. Know your local health helpline numbers, what to do if you come in contact of a COVID-19 case, or if you develop symptoms.</a:t>
            </a:r>
          </a:p>
          <a:p>
            <a:pPr marL="285750" lvl="2" indent="-285750">
              <a:spcBef>
                <a:spcPts val="0"/>
              </a:spcBef>
              <a:spcAft>
                <a:spcPts val="600"/>
              </a:spcAft>
            </a:pPr>
            <a:r>
              <a:rPr lang="en-AU" sz="1600" dirty="0"/>
              <a:t>Speak to your doctor about any chronic medical conditions you may have, and get them under optimal control. Ensure you have adequate supplies of any necessary equipment and medication. </a:t>
            </a:r>
          </a:p>
          <a:p>
            <a:pPr marL="285750" lvl="2" indent="-285750">
              <a:spcBef>
                <a:spcPts val="0"/>
              </a:spcBef>
              <a:spcAft>
                <a:spcPts val="600"/>
              </a:spcAft>
            </a:pPr>
            <a:r>
              <a:rPr lang="en-AU" sz="1600" dirty="0"/>
              <a:t>Consider how you will manage if authorities impose restrictions for a couple of weeks. </a:t>
            </a:r>
          </a:p>
          <a:p>
            <a:pPr marL="285750" lvl="2" indent="-285750">
              <a:spcBef>
                <a:spcPts val="0"/>
              </a:spcBef>
              <a:spcAft>
                <a:spcPts val="600"/>
              </a:spcAft>
            </a:pPr>
            <a:r>
              <a:rPr lang="en-AU" sz="1600" dirty="0"/>
              <a:t>Plan how you will reduce your risk of infection as the outbreak reaches your area -  limiting your contact with others, restricting visitors to your home, stepping up cleaning. </a:t>
            </a:r>
          </a:p>
          <a:p>
            <a:pPr marL="285750" lvl="2" indent="-285750">
              <a:spcBef>
                <a:spcPts val="0"/>
              </a:spcBef>
              <a:spcAft>
                <a:spcPts val="600"/>
              </a:spcAft>
            </a:pPr>
            <a:r>
              <a:rPr lang="en-AU" sz="1600" dirty="0"/>
              <a:t>Ensure you have access to essentials such as food, water, household supplies and medicines.</a:t>
            </a:r>
          </a:p>
          <a:p>
            <a:pPr marL="285750" lvl="2" indent="-285750">
              <a:spcBef>
                <a:spcPts val="0"/>
              </a:spcBef>
              <a:spcAft>
                <a:spcPts val="600"/>
              </a:spcAft>
            </a:pPr>
            <a:r>
              <a:rPr lang="en-AU" sz="1600" dirty="0"/>
              <a:t>Plan to be able to look after a sick household member - identify an area in the home where they can be as separated from the rest of the family as possible, limiting direct contact, having a separate sleeping area and bathroom if possible.</a:t>
            </a:r>
          </a:p>
          <a:p>
            <a:pPr eaLnBrk="1" hangingPunct="1"/>
            <a:endParaRPr lang="en-US" dirty="0"/>
          </a:p>
          <a:p>
            <a:pPr eaLnBrk="1" hangingPunct="1"/>
            <a:r>
              <a:rPr lang="en-US" dirty="0"/>
              <a:t>WHO guidance on social distancing - </a:t>
            </a:r>
            <a:r>
              <a:rPr lang="en-US" dirty="0">
                <a:hlinkClick r:id="rId3"/>
              </a:rPr>
              <a:t>https://www.who.int/news-room/q-a-detail/q-a-coronaviruses</a:t>
            </a:r>
            <a:endParaRPr lang="en-US" dirty="0"/>
          </a:p>
          <a:p>
            <a:pPr eaLnBrk="1" hangingPunct="1"/>
            <a:r>
              <a:rPr lang="en-US" dirty="0"/>
              <a:t>US CDC guidance: </a:t>
            </a:r>
            <a:r>
              <a:rPr lang="en-US" dirty="0">
                <a:hlinkClick r:id="rId4"/>
              </a:rPr>
              <a:t>https://www.cdc.gov/coronavirus/2019-ncov/about/transmission.html</a:t>
            </a:r>
            <a:r>
              <a:rPr lang="en-US" dirty="0"/>
              <a:t> </a:t>
            </a:r>
          </a:p>
        </p:txBody>
      </p:sp>
      <p:sp>
        <p:nvSpPr>
          <p:cNvPr id="4" name="Slide Number Placeholder 3"/>
          <p:cNvSpPr>
            <a:spLocks noGrp="1"/>
          </p:cNvSpPr>
          <p:nvPr>
            <p:ph type="sldNum" sz="quarter" idx="10"/>
          </p:nvPr>
        </p:nvSpPr>
        <p:spPr/>
        <p:txBody>
          <a:bodyPr/>
          <a:lstStyle/>
          <a:p>
            <a:fld id="{BB934E79-08CC-4F4F-85DB-6492EEB84967}" type="slidenum">
              <a:rPr lang="en-GB" smtClean="0"/>
              <a:pPr/>
              <a:t>10</a:t>
            </a:fld>
            <a:endParaRPr lang="en-GB"/>
          </a:p>
        </p:txBody>
      </p:sp>
    </p:spTree>
    <p:extLst>
      <p:ext uri="{BB962C8B-B14F-4D97-AF65-F5344CB8AC3E}">
        <p14:creationId xmlns:p14="http://schemas.microsoft.com/office/powerpoint/2010/main" val="218368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a:p>
        </p:txBody>
      </p:sp>
      <p:sp>
        <p:nvSpPr>
          <p:cNvPr id="4" name="Slide Number Placeholder 3"/>
          <p:cNvSpPr>
            <a:spLocks noGrp="1"/>
          </p:cNvSpPr>
          <p:nvPr>
            <p:ph type="sldNum" sz="quarter" idx="10"/>
          </p:nvPr>
        </p:nvSpPr>
        <p:spPr/>
        <p:txBody>
          <a:bodyPr/>
          <a:lstStyle/>
          <a:p>
            <a:fld id="{BB934E79-08CC-4F4F-85DB-6492EEB84967}" type="slidenum">
              <a:rPr lang="en-GB" smtClean="0"/>
              <a:pPr/>
              <a:t>13</a:t>
            </a:fld>
            <a:endParaRPr lang="en-GB"/>
          </a:p>
        </p:txBody>
      </p:sp>
    </p:spTree>
    <p:extLst>
      <p:ext uri="{BB962C8B-B14F-4D97-AF65-F5344CB8AC3E}">
        <p14:creationId xmlns:p14="http://schemas.microsoft.com/office/powerpoint/2010/main" val="411213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Feedback and comments email to healthpromotion@internationalsos.com </a:t>
            </a:r>
            <a:endParaRPr lang="fr-FR" dirty="0"/>
          </a:p>
        </p:txBody>
      </p:sp>
      <p:sp>
        <p:nvSpPr>
          <p:cNvPr id="4" name="Slide Number Placeholder 3"/>
          <p:cNvSpPr>
            <a:spLocks noGrp="1"/>
          </p:cNvSpPr>
          <p:nvPr>
            <p:ph type="sldNum" sz="quarter" idx="10"/>
          </p:nvPr>
        </p:nvSpPr>
        <p:spPr/>
        <p:txBody>
          <a:bodyPr/>
          <a:lstStyle/>
          <a:p>
            <a:fld id="{BB934E79-08CC-4F4F-85DB-6492EEB84967}"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ctrTitle" hasCustomPrompt="1"/>
          </p:nvPr>
        </p:nvSpPr>
        <p:spPr>
          <a:xfrm>
            <a:off x="596067" y="2744599"/>
            <a:ext cx="7772400" cy="1894076"/>
          </a:xfrm>
          <a:prstGeom prst="rect">
            <a:avLst/>
          </a:prstGeom>
        </p:spPr>
        <p:txBody>
          <a:bodyPr/>
          <a:lstStyle>
            <a:lvl1pPr>
              <a:defRPr sz="4800" baseline="0">
                <a:solidFill>
                  <a:schemeClr val="bg1"/>
                </a:solidFill>
              </a:defRPr>
            </a:lvl1pPr>
          </a:lstStyle>
          <a:p>
            <a:r>
              <a:rPr lang="en-US" dirty="0"/>
              <a:t>MAIN TITLE TO</a:t>
            </a:r>
            <a:br>
              <a:rPr lang="en-US" dirty="0"/>
            </a:br>
            <a:r>
              <a:rPr lang="en-US" dirty="0"/>
              <a:t>BE INSERTED HERE</a:t>
            </a:r>
            <a:endParaRPr lang="en-GB" dirty="0"/>
          </a:p>
        </p:txBody>
      </p:sp>
      <p:sp>
        <p:nvSpPr>
          <p:cNvPr id="11" name="Text Placeholder 10"/>
          <p:cNvSpPr>
            <a:spLocks noGrp="1"/>
          </p:cNvSpPr>
          <p:nvPr>
            <p:ph type="body" sz="quarter" idx="10" hasCustomPrompt="1"/>
          </p:nvPr>
        </p:nvSpPr>
        <p:spPr>
          <a:xfrm>
            <a:off x="618300" y="4144859"/>
            <a:ext cx="7800975" cy="498393"/>
          </a:xfrm>
          <a:prstGeom prst="rect">
            <a:avLst/>
          </a:prstGeom>
        </p:spPr>
        <p:txBody>
          <a:bodyPr/>
          <a:lstStyle>
            <a:lvl1pPr>
              <a:defRPr sz="2600" b="0">
                <a:solidFill>
                  <a:schemeClr val="bg1"/>
                </a:solidFill>
              </a:defRPr>
            </a:lvl1pPr>
          </a:lstStyle>
          <a:p>
            <a:pPr lvl="0"/>
            <a:r>
              <a:rPr lang="en-US" dirty="0"/>
              <a:t>Sub heading to go here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ctrTitle" hasCustomPrompt="1"/>
          </p:nvPr>
        </p:nvSpPr>
        <p:spPr>
          <a:xfrm>
            <a:off x="597600" y="2743200"/>
            <a:ext cx="7772400" cy="722511"/>
          </a:xfrm>
          <a:prstGeom prst="rect">
            <a:avLst/>
          </a:prstGeom>
        </p:spPr>
        <p:txBody>
          <a:bodyPr/>
          <a:lstStyle>
            <a:lvl1pPr>
              <a:defRPr sz="4800" baseline="0">
                <a:solidFill>
                  <a:schemeClr val="accent2"/>
                </a:solidFill>
              </a:defRPr>
            </a:lvl1pPr>
          </a:lstStyle>
          <a:p>
            <a:r>
              <a:rPr lang="en-US" dirty="0"/>
              <a:t>MAIN TITLE TO</a:t>
            </a:r>
            <a:br>
              <a:rPr lang="en-US" dirty="0"/>
            </a:br>
            <a:r>
              <a:rPr lang="en-US" dirty="0"/>
              <a:t>BE INSERTED HERE</a:t>
            </a:r>
            <a:endParaRPr lang="en-GB" dirty="0"/>
          </a:p>
        </p:txBody>
      </p:sp>
      <p:sp>
        <p:nvSpPr>
          <p:cNvPr id="5" name="Subtitle 2"/>
          <p:cNvSpPr>
            <a:spLocks noGrp="1"/>
          </p:cNvSpPr>
          <p:nvPr>
            <p:ph type="subTitle" idx="1" hasCustomPrompt="1"/>
          </p:nvPr>
        </p:nvSpPr>
        <p:spPr>
          <a:xfrm>
            <a:off x="624642" y="4134986"/>
            <a:ext cx="7776864"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GO HERE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1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ctrTitle" hasCustomPrompt="1"/>
          </p:nvPr>
        </p:nvSpPr>
        <p:spPr>
          <a:xfrm>
            <a:off x="597600" y="2743200"/>
            <a:ext cx="7772400" cy="722511"/>
          </a:xfrm>
          <a:prstGeom prst="rect">
            <a:avLst/>
          </a:prstGeom>
        </p:spPr>
        <p:txBody>
          <a:bodyPr/>
          <a:lstStyle>
            <a:lvl1pPr>
              <a:defRPr sz="4800" baseline="0">
                <a:solidFill>
                  <a:schemeClr val="accent2"/>
                </a:solidFill>
              </a:defRPr>
            </a:lvl1pPr>
          </a:lstStyle>
          <a:p>
            <a:r>
              <a:rPr lang="en-US" dirty="0"/>
              <a:t>MAIN TITLE TO</a:t>
            </a:r>
            <a:br>
              <a:rPr lang="en-US" dirty="0"/>
            </a:br>
            <a:r>
              <a:rPr lang="en-US" dirty="0"/>
              <a:t>BE INSERTED HERE</a:t>
            </a:r>
            <a:endParaRPr lang="en-GB" dirty="0"/>
          </a:p>
        </p:txBody>
      </p:sp>
      <p:sp>
        <p:nvSpPr>
          <p:cNvPr id="5" name="Subtitle 2"/>
          <p:cNvSpPr>
            <a:spLocks noGrp="1"/>
          </p:cNvSpPr>
          <p:nvPr>
            <p:ph type="subTitle" idx="1" hasCustomPrompt="1"/>
          </p:nvPr>
        </p:nvSpPr>
        <p:spPr>
          <a:xfrm>
            <a:off x="624642" y="4136400"/>
            <a:ext cx="7776864"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GO HERE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2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ctrTitle" hasCustomPrompt="1"/>
          </p:nvPr>
        </p:nvSpPr>
        <p:spPr>
          <a:xfrm>
            <a:off x="597600" y="2743200"/>
            <a:ext cx="7772400" cy="597600"/>
          </a:xfrm>
          <a:prstGeom prst="rect">
            <a:avLst/>
          </a:prstGeom>
        </p:spPr>
        <p:txBody>
          <a:bodyPr/>
          <a:lstStyle>
            <a:lvl1pPr>
              <a:defRPr sz="4800" baseline="0">
                <a:solidFill>
                  <a:schemeClr val="accent2"/>
                </a:solidFill>
              </a:defRPr>
            </a:lvl1pPr>
          </a:lstStyle>
          <a:p>
            <a:r>
              <a:rPr lang="en-US" dirty="0"/>
              <a:t>MAIN TITLE TO</a:t>
            </a:r>
            <a:br>
              <a:rPr lang="en-US" dirty="0"/>
            </a:br>
            <a:r>
              <a:rPr lang="en-US" dirty="0"/>
              <a:t>BE INSERTED HERE</a:t>
            </a:r>
            <a:endParaRPr lang="en-GB" dirty="0"/>
          </a:p>
        </p:txBody>
      </p:sp>
      <p:sp>
        <p:nvSpPr>
          <p:cNvPr id="5" name="Subtitle 2"/>
          <p:cNvSpPr>
            <a:spLocks noGrp="1"/>
          </p:cNvSpPr>
          <p:nvPr>
            <p:ph type="subTitle" idx="1" hasCustomPrompt="1"/>
          </p:nvPr>
        </p:nvSpPr>
        <p:spPr>
          <a:xfrm>
            <a:off x="626400" y="4136400"/>
            <a:ext cx="7776864"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GO HERE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3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ctrTitle" hasCustomPrompt="1"/>
          </p:nvPr>
        </p:nvSpPr>
        <p:spPr>
          <a:xfrm>
            <a:off x="597600" y="2743200"/>
            <a:ext cx="7772400" cy="722511"/>
          </a:xfrm>
          <a:prstGeom prst="rect">
            <a:avLst/>
          </a:prstGeom>
        </p:spPr>
        <p:txBody>
          <a:bodyPr/>
          <a:lstStyle>
            <a:lvl1pPr>
              <a:defRPr sz="4800" baseline="0">
                <a:solidFill>
                  <a:schemeClr val="bg1"/>
                </a:solidFill>
              </a:defRPr>
            </a:lvl1pPr>
          </a:lstStyle>
          <a:p>
            <a:r>
              <a:rPr lang="en-US" dirty="0"/>
              <a:t>MAIN TITLE TO</a:t>
            </a:r>
            <a:br>
              <a:rPr lang="en-US" dirty="0"/>
            </a:br>
            <a:r>
              <a:rPr lang="en-US" dirty="0"/>
              <a:t>BE INSERTED HERE</a:t>
            </a:r>
            <a:endParaRPr lang="en-GB" dirty="0"/>
          </a:p>
        </p:txBody>
      </p:sp>
      <p:sp>
        <p:nvSpPr>
          <p:cNvPr id="5" name="Subtitle 2"/>
          <p:cNvSpPr>
            <a:spLocks noGrp="1"/>
          </p:cNvSpPr>
          <p:nvPr>
            <p:ph type="subTitle" idx="1" hasCustomPrompt="1"/>
          </p:nvPr>
        </p:nvSpPr>
        <p:spPr>
          <a:xfrm>
            <a:off x="626400" y="4136400"/>
            <a:ext cx="7776864" cy="432048"/>
          </a:xfrm>
          <a:prstGeom prst="rect">
            <a:avLst/>
          </a:prstGeom>
        </p:spPr>
        <p:txBody>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GO HERE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Blue layout">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7"/>
          <p:cNvSpPr txBox="1">
            <a:spLocks/>
          </p:cNvSpPr>
          <p:nvPr userDrawn="1"/>
        </p:nvSpPr>
        <p:spPr>
          <a:xfrm>
            <a:off x="0" y="6627496"/>
            <a:ext cx="361949" cy="217688"/>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1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fld id="{716BE850-9C8E-4CC7-B1EA-BC20DEBE6D10}" type="slidenum">
              <a:rPr lang="en-US" sz="1000" smtClean="0">
                <a:solidFill>
                  <a:schemeClr val="bg1"/>
                </a:solidFill>
                <a:latin typeface="Arial" panose="020B0604020202020204" pitchFamily="34" charset="0"/>
                <a:cs typeface="Arial" panose="020B0604020202020204" pitchFamily="34" charset="0"/>
              </a:rPr>
              <a:pPr algn="ctr"/>
              <a:t>‹#›</a:t>
            </a:fld>
            <a:endParaRPr lang="en-GB" sz="1000"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ctrTitle" hasCustomPrompt="1"/>
          </p:nvPr>
        </p:nvSpPr>
        <p:spPr>
          <a:xfrm>
            <a:off x="597600" y="21600"/>
            <a:ext cx="7772400" cy="722511"/>
          </a:xfrm>
          <a:prstGeom prst="rect">
            <a:avLst/>
          </a:prstGeom>
        </p:spPr>
        <p:txBody>
          <a:bodyPr/>
          <a:lstStyle>
            <a:lvl1pPr>
              <a:defRPr sz="3400" baseline="0">
                <a:solidFill>
                  <a:schemeClr val="accent2"/>
                </a:solidFill>
              </a:defRPr>
            </a:lvl1pPr>
          </a:lstStyle>
          <a:p>
            <a:r>
              <a:rPr lang="en-US" dirty="0"/>
              <a:t>PAGE TITLE TO BE INSERTED HERE</a:t>
            </a:r>
            <a:endParaRPr lang="en-GB" dirty="0"/>
          </a:p>
        </p:txBody>
      </p:sp>
      <p:sp>
        <p:nvSpPr>
          <p:cNvPr id="6" name="Subtitle 2"/>
          <p:cNvSpPr>
            <a:spLocks noGrp="1"/>
          </p:cNvSpPr>
          <p:nvPr>
            <p:ph type="subTitle" idx="1" hasCustomPrompt="1"/>
          </p:nvPr>
        </p:nvSpPr>
        <p:spPr>
          <a:xfrm>
            <a:off x="597600" y="528836"/>
            <a:ext cx="7776864"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HERE</a:t>
            </a:r>
            <a:endParaRPr lang="en-GB" dirty="0"/>
          </a:p>
        </p:txBody>
      </p:sp>
      <p:sp>
        <p:nvSpPr>
          <p:cNvPr id="7" name="Text Placeholder 8"/>
          <p:cNvSpPr>
            <a:spLocks noGrp="1"/>
          </p:cNvSpPr>
          <p:nvPr>
            <p:ph type="body" sz="quarter" idx="13" hasCustomPrompt="1"/>
          </p:nvPr>
        </p:nvSpPr>
        <p:spPr>
          <a:xfrm>
            <a:off x="597600" y="1328167"/>
            <a:ext cx="7776864" cy="4415408"/>
          </a:xfrm>
          <a:prstGeom prst="rect">
            <a:avLst/>
          </a:prstGeom>
        </p:spPr>
        <p:txBody>
          <a:bodyPr/>
          <a:lstStyle>
            <a:lvl1pPr marL="342900" indent="-342900">
              <a:lnSpc>
                <a:spcPct val="150000"/>
              </a:lnSpc>
              <a:buClr>
                <a:srgbClr val="232762"/>
              </a:buClr>
              <a:buFont typeface="Arial" panose="020B0604020202020204" pitchFamily="34" charset="0"/>
              <a:buChar char="•"/>
              <a:defRPr sz="1800" b="0">
                <a:solidFill>
                  <a:schemeClr val="tx1"/>
                </a:solidFill>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err="1"/>
              <a:t>Nulla</a:t>
            </a:r>
            <a:r>
              <a:rPr lang="en-GB" dirty="0"/>
              <a:t> </a:t>
            </a:r>
            <a:r>
              <a:rPr lang="en-GB" dirty="0" err="1"/>
              <a:t>quis</a:t>
            </a:r>
            <a:r>
              <a:rPr lang="en-GB" dirty="0"/>
              <a:t> </a:t>
            </a:r>
            <a:r>
              <a:rPr lang="en-GB" dirty="0" err="1"/>
              <a:t>nisl</a:t>
            </a:r>
            <a:r>
              <a:rPr lang="en-GB" dirty="0"/>
              <a:t> </a:t>
            </a:r>
            <a:r>
              <a:rPr lang="en-GB" dirty="0" err="1"/>
              <a:t>adipiscing</a:t>
            </a:r>
            <a:r>
              <a:rPr lang="en-GB" dirty="0"/>
              <a:t>, </a:t>
            </a:r>
            <a:r>
              <a:rPr lang="en-GB" dirty="0" err="1"/>
              <a:t>interdum</a:t>
            </a:r>
            <a:r>
              <a:rPr lang="en-GB" dirty="0"/>
              <a:t> lorem id, </a:t>
            </a:r>
            <a:r>
              <a:rPr lang="en-GB" dirty="0" err="1"/>
              <a:t>convallis</a:t>
            </a:r>
            <a:r>
              <a:rPr lang="en-GB" dirty="0"/>
              <a:t> </a:t>
            </a:r>
            <a:r>
              <a:rPr lang="en-GB" dirty="0" err="1"/>
              <a:t>velit</a:t>
            </a:r>
            <a:r>
              <a:rPr lang="en-GB" dirty="0"/>
              <a:t>.</a:t>
            </a:r>
          </a:p>
          <a:p>
            <a:r>
              <a:rPr lang="en-GB" dirty="0" err="1"/>
              <a:t>Suspendisse</a:t>
            </a:r>
            <a:r>
              <a:rPr lang="en-GB" dirty="0"/>
              <a:t> </a:t>
            </a:r>
            <a:r>
              <a:rPr lang="en-GB" dirty="0" err="1"/>
              <a:t>rhoncus</a:t>
            </a:r>
            <a:r>
              <a:rPr lang="en-GB" dirty="0"/>
              <a:t> </a:t>
            </a:r>
            <a:r>
              <a:rPr lang="en-GB" dirty="0" err="1"/>
              <a:t>leo</a:t>
            </a:r>
            <a:r>
              <a:rPr lang="en-GB" dirty="0"/>
              <a:t> a </a:t>
            </a:r>
            <a:r>
              <a:rPr lang="en-GB" dirty="0" err="1"/>
              <a:t>iaculis</a:t>
            </a:r>
            <a:r>
              <a:rPr lang="en-GB" dirty="0"/>
              <a:t> </a:t>
            </a:r>
            <a:r>
              <a:rPr lang="en-GB" dirty="0" err="1"/>
              <a:t>congue</a:t>
            </a:r>
            <a:r>
              <a:rPr lang="en-GB" dirty="0"/>
              <a:t>.</a:t>
            </a:r>
          </a:p>
          <a:p>
            <a:r>
              <a:rPr lang="en-GB" dirty="0" err="1"/>
              <a:t>Nulla</a:t>
            </a:r>
            <a:r>
              <a:rPr lang="en-GB" dirty="0"/>
              <a:t> </a:t>
            </a:r>
            <a:r>
              <a:rPr lang="en-GB" dirty="0" err="1"/>
              <a:t>vestibulum</a:t>
            </a:r>
            <a:r>
              <a:rPr lang="en-GB" dirty="0"/>
              <a:t> </a:t>
            </a:r>
            <a:r>
              <a:rPr lang="en-GB" dirty="0" err="1"/>
              <a:t>arcu</a:t>
            </a:r>
            <a:r>
              <a:rPr lang="en-GB" dirty="0"/>
              <a:t> at gravida </a:t>
            </a:r>
            <a:r>
              <a:rPr lang="en-GB" dirty="0" err="1"/>
              <a:t>tristique</a:t>
            </a:r>
            <a:r>
              <a:rPr lang="en-GB" dirty="0"/>
              <a:t>.</a:t>
            </a:r>
          </a:p>
          <a:p>
            <a:r>
              <a:rPr lang="en-GB" dirty="0" err="1"/>
              <a:t>Sed</a:t>
            </a:r>
            <a:r>
              <a:rPr lang="en-GB" dirty="0"/>
              <a:t> </a:t>
            </a:r>
            <a:r>
              <a:rPr lang="en-GB" dirty="0" err="1"/>
              <a:t>commodo</a:t>
            </a:r>
            <a:r>
              <a:rPr lang="en-GB" dirty="0"/>
              <a:t> </a:t>
            </a:r>
            <a:r>
              <a:rPr lang="en-GB" dirty="0" err="1"/>
              <a:t>massa</a:t>
            </a:r>
            <a:r>
              <a:rPr lang="en-GB" dirty="0"/>
              <a:t> et </a:t>
            </a:r>
            <a:r>
              <a:rPr lang="en-GB" dirty="0" err="1"/>
              <a:t>sem</a:t>
            </a:r>
            <a:r>
              <a:rPr lang="en-GB" dirty="0"/>
              <a:t> </a:t>
            </a:r>
            <a:r>
              <a:rPr lang="en-GB" dirty="0" err="1"/>
              <a:t>rhoncus</a:t>
            </a:r>
            <a:r>
              <a:rPr lang="en-GB" dirty="0"/>
              <a:t> semper.</a:t>
            </a:r>
          </a:p>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err="1"/>
              <a:t>Nulla</a:t>
            </a:r>
            <a:r>
              <a:rPr lang="en-GB" dirty="0"/>
              <a:t> </a:t>
            </a:r>
            <a:r>
              <a:rPr lang="en-GB" dirty="0" err="1"/>
              <a:t>quis</a:t>
            </a:r>
            <a:r>
              <a:rPr lang="en-GB" dirty="0"/>
              <a:t> </a:t>
            </a:r>
            <a:r>
              <a:rPr lang="en-GB" dirty="0" err="1"/>
              <a:t>nisl</a:t>
            </a:r>
            <a:r>
              <a:rPr lang="en-GB" dirty="0"/>
              <a:t> </a:t>
            </a:r>
            <a:r>
              <a:rPr lang="en-GB" dirty="0" err="1"/>
              <a:t>adipiscing</a:t>
            </a:r>
            <a:r>
              <a:rPr lang="en-GB" dirty="0"/>
              <a:t>, </a:t>
            </a:r>
            <a:r>
              <a:rPr lang="en-GB" dirty="0" err="1"/>
              <a:t>interdum</a:t>
            </a:r>
            <a:r>
              <a:rPr lang="en-GB" dirty="0"/>
              <a:t> lorem id, </a:t>
            </a:r>
            <a:r>
              <a:rPr lang="en-GB" dirty="0" err="1"/>
              <a:t>convallis</a:t>
            </a:r>
            <a:r>
              <a:rPr lang="en-GB" dirty="0"/>
              <a:t> </a:t>
            </a:r>
            <a:r>
              <a:rPr lang="en-GB" dirty="0" err="1"/>
              <a:t>velit</a:t>
            </a:r>
            <a:r>
              <a:rPr lang="en-GB" dirty="0"/>
              <a:t>.</a:t>
            </a:r>
          </a:p>
          <a:p>
            <a:r>
              <a:rPr lang="en-GB" dirty="0" err="1"/>
              <a:t>Suspendisse</a:t>
            </a:r>
            <a:r>
              <a:rPr lang="en-GB" dirty="0"/>
              <a:t> </a:t>
            </a:r>
            <a:r>
              <a:rPr lang="en-GB" dirty="0" err="1"/>
              <a:t>rhoncus</a:t>
            </a:r>
            <a:r>
              <a:rPr lang="en-GB" dirty="0"/>
              <a:t> </a:t>
            </a:r>
            <a:r>
              <a:rPr lang="en-GB" dirty="0" err="1"/>
              <a:t>leo</a:t>
            </a:r>
            <a:r>
              <a:rPr lang="en-GB" dirty="0"/>
              <a:t> a </a:t>
            </a:r>
            <a:r>
              <a:rPr lang="en-GB" dirty="0" err="1"/>
              <a:t>iaculis</a:t>
            </a:r>
            <a:r>
              <a:rPr lang="en-GB" dirty="0"/>
              <a:t> </a:t>
            </a:r>
            <a:r>
              <a:rPr lang="en-GB" dirty="0" err="1"/>
              <a:t>congue</a:t>
            </a:r>
            <a:r>
              <a:rPr lang="en-GB" dirty="0"/>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Half text - Half bulletts">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7"/>
          <p:cNvSpPr txBox="1">
            <a:spLocks/>
          </p:cNvSpPr>
          <p:nvPr userDrawn="1"/>
        </p:nvSpPr>
        <p:spPr>
          <a:xfrm>
            <a:off x="0" y="6627496"/>
            <a:ext cx="361949" cy="217688"/>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1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fld id="{716BE850-9C8E-4CC7-B1EA-BC20DEBE6D10}" type="slidenum">
              <a:rPr lang="en-US" sz="1000" smtClean="0">
                <a:solidFill>
                  <a:schemeClr val="bg1"/>
                </a:solidFill>
                <a:latin typeface="Arial" panose="020B0604020202020204" pitchFamily="34" charset="0"/>
                <a:cs typeface="Arial" panose="020B0604020202020204" pitchFamily="34" charset="0"/>
              </a:rPr>
              <a:pPr algn="ctr"/>
              <a:t>‹#›</a:t>
            </a:fld>
            <a:endParaRPr lang="en-GB" sz="1000"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ctrTitle" hasCustomPrompt="1"/>
          </p:nvPr>
        </p:nvSpPr>
        <p:spPr>
          <a:xfrm>
            <a:off x="597600" y="21600"/>
            <a:ext cx="7772400" cy="722511"/>
          </a:xfrm>
          <a:prstGeom prst="rect">
            <a:avLst/>
          </a:prstGeom>
        </p:spPr>
        <p:txBody>
          <a:bodyPr/>
          <a:lstStyle>
            <a:lvl1pPr>
              <a:defRPr sz="3400" baseline="0">
                <a:solidFill>
                  <a:schemeClr val="accent2"/>
                </a:solidFill>
              </a:defRPr>
            </a:lvl1pPr>
          </a:lstStyle>
          <a:p>
            <a:r>
              <a:rPr lang="en-US" dirty="0"/>
              <a:t>PAGE TITLE TO</a:t>
            </a:r>
            <a:br>
              <a:rPr lang="en-US" dirty="0"/>
            </a:br>
            <a:r>
              <a:rPr lang="en-US" dirty="0"/>
              <a:t>BE INSERTED HERE</a:t>
            </a:r>
            <a:endParaRPr lang="en-GB" dirty="0"/>
          </a:p>
        </p:txBody>
      </p:sp>
      <p:sp>
        <p:nvSpPr>
          <p:cNvPr id="6" name="Subtitle 2"/>
          <p:cNvSpPr>
            <a:spLocks noGrp="1"/>
          </p:cNvSpPr>
          <p:nvPr>
            <p:ph type="subTitle" idx="1" hasCustomPrompt="1"/>
          </p:nvPr>
        </p:nvSpPr>
        <p:spPr>
          <a:xfrm>
            <a:off x="597600" y="957461"/>
            <a:ext cx="7776864" cy="432048"/>
          </a:xfrm>
          <a:prstGeom prst="rect">
            <a:avLst/>
          </a:prstGeom>
        </p:spPr>
        <p:txBody>
          <a:bodyPr/>
          <a:lstStyle>
            <a:lvl1pPr marL="0" indent="0" algn="l">
              <a:buNone/>
              <a:defRPr sz="2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 TO HERE</a:t>
            </a:r>
            <a:endParaRPr lang="en-GB" dirty="0"/>
          </a:p>
        </p:txBody>
      </p:sp>
      <p:sp>
        <p:nvSpPr>
          <p:cNvPr id="7" name="Text Placeholder 8"/>
          <p:cNvSpPr>
            <a:spLocks noGrp="1"/>
          </p:cNvSpPr>
          <p:nvPr>
            <p:ph type="body" sz="quarter" idx="13" hasCustomPrompt="1"/>
          </p:nvPr>
        </p:nvSpPr>
        <p:spPr>
          <a:xfrm>
            <a:off x="597600" y="1747267"/>
            <a:ext cx="7776864" cy="1615058"/>
          </a:xfrm>
          <a:prstGeom prst="rect">
            <a:avLst/>
          </a:prstGeom>
        </p:spPr>
        <p:txBody>
          <a:bodyPr/>
          <a:lstStyle>
            <a:lvl1pPr marL="0" indent="0">
              <a:lnSpc>
                <a:spcPct val="100000"/>
              </a:lnSpc>
              <a:buClr>
                <a:srgbClr val="22268D"/>
              </a:buClr>
              <a:buFont typeface="Arial" panose="020B0604020202020204" pitchFamily="34" charset="0"/>
              <a:buNone/>
              <a:defRPr sz="1600" b="0">
                <a:solidFill>
                  <a:schemeClr val="tx1"/>
                </a:solidFill>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Aenean</a:t>
            </a:r>
            <a:r>
              <a:rPr lang="en-GB" dirty="0"/>
              <a:t> </a:t>
            </a:r>
            <a:r>
              <a:rPr lang="en-GB" dirty="0" err="1"/>
              <a:t>pulvinar</a:t>
            </a:r>
            <a:r>
              <a:rPr lang="en-GB" dirty="0"/>
              <a:t> </a:t>
            </a:r>
            <a:r>
              <a:rPr lang="en-GB" dirty="0" err="1"/>
              <a:t>nulla</a:t>
            </a:r>
            <a:r>
              <a:rPr lang="en-GB" dirty="0"/>
              <a:t> in lacus </a:t>
            </a:r>
            <a:r>
              <a:rPr lang="en-GB" dirty="0" err="1"/>
              <a:t>lacinia</a:t>
            </a:r>
            <a:r>
              <a:rPr lang="en-GB" dirty="0"/>
              <a:t> </a:t>
            </a:r>
            <a:r>
              <a:rPr lang="en-GB" dirty="0" err="1"/>
              <a:t>sagittis</a:t>
            </a:r>
            <a:r>
              <a:rPr lang="en-GB" dirty="0"/>
              <a:t>. </a:t>
            </a:r>
            <a:r>
              <a:rPr lang="en-GB" dirty="0" err="1"/>
              <a:t>Sed</a:t>
            </a:r>
            <a:r>
              <a:rPr lang="en-GB" dirty="0"/>
              <a:t> </a:t>
            </a:r>
            <a:r>
              <a:rPr lang="en-GB" dirty="0" err="1"/>
              <a:t>eget</a:t>
            </a:r>
            <a:r>
              <a:rPr lang="en-GB" dirty="0"/>
              <a:t> </a:t>
            </a:r>
            <a:r>
              <a:rPr lang="en-GB" dirty="0" err="1"/>
              <a:t>nisl</a:t>
            </a:r>
            <a:r>
              <a:rPr lang="en-GB" dirty="0"/>
              <a:t> vitae dui </a:t>
            </a:r>
            <a:r>
              <a:rPr lang="en-GB" dirty="0" err="1"/>
              <a:t>hendrerit</a:t>
            </a:r>
            <a:r>
              <a:rPr lang="en-GB" dirty="0"/>
              <a:t> </a:t>
            </a:r>
            <a:r>
              <a:rPr lang="en-GB" dirty="0" err="1"/>
              <a:t>tristique</a:t>
            </a:r>
            <a:r>
              <a:rPr lang="en-GB" dirty="0"/>
              <a:t>. </a:t>
            </a:r>
            <a:r>
              <a:rPr lang="en-GB" dirty="0" err="1"/>
              <a:t>Quisque</a:t>
            </a:r>
            <a:r>
              <a:rPr lang="en-GB" dirty="0"/>
              <a:t> </a:t>
            </a:r>
            <a:r>
              <a:rPr lang="en-GB" dirty="0" err="1"/>
              <a:t>viverra</a:t>
            </a:r>
            <a:r>
              <a:rPr lang="en-GB" dirty="0"/>
              <a:t> </a:t>
            </a:r>
            <a:r>
              <a:rPr lang="en-GB" dirty="0" err="1"/>
              <a:t>mollis</a:t>
            </a:r>
            <a:r>
              <a:rPr lang="en-GB" dirty="0"/>
              <a:t> </a:t>
            </a:r>
            <a:r>
              <a:rPr lang="en-GB" dirty="0" err="1"/>
              <a:t>tincidunt</a:t>
            </a:r>
            <a:r>
              <a:rPr lang="en-GB" dirty="0"/>
              <a:t>. </a:t>
            </a:r>
            <a:r>
              <a:rPr lang="en-GB" dirty="0" err="1"/>
              <a:t>Aenean</a:t>
            </a:r>
            <a:r>
              <a:rPr lang="en-GB" dirty="0"/>
              <a:t> </a:t>
            </a:r>
            <a:r>
              <a:rPr lang="en-GB" dirty="0" err="1"/>
              <a:t>scelerisque</a:t>
            </a:r>
            <a:r>
              <a:rPr lang="en-GB" dirty="0"/>
              <a:t>, </a:t>
            </a:r>
            <a:r>
              <a:rPr lang="en-GB" dirty="0" err="1"/>
              <a:t>augue</a:t>
            </a:r>
            <a:r>
              <a:rPr lang="en-GB" dirty="0"/>
              <a:t> </a:t>
            </a:r>
            <a:r>
              <a:rPr lang="en-GB" dirty="0" err="1"/>
              <a:t>auctor</a:t>
            </a:r>
            <a:r>
              <a:rPr lang="en-GB" dirty="0"/>
              <a:t> </a:t>
            </a:r>
            <a:r>
              <a:rPr lang="en-GB" dirty="0" err="1"/>
              <a:t>placerat</a:t>
            </a:r>
            <a:r>
              <a:rPr lang="en-GB" dirty="0"/>
              <a:t> </a:t>
            </a:r>
            <a:r>
              <a:rPr lang="en-GB" dirty="0" err="1"/>
              <a:t>ultricies</a:t>
            </a:r>
            <a:r>
              <a:rPr lang="en-GB" dirty="0"/>
              <a:t>, lorem </a:t>
            </a:r>
            <a:r>
              <a:rPr lang="en-GB" dirty="0" err="1"/>
              <a:t>leo</a:t>
            </a:r>
            <a:r>
              <a:rPr lang="en-GB" dirty="0"/>
              <a:t> </a:t>
            </a:r>
            <a:r>
              <a:rPr lang="en-GB" dirty="0" err="1"/>
              <a:t>condimentum</a:t>
            </a:r>
            <a:r>
              <a:rPr lang="en-GB" dirty="0"/>
              <a:t> </a:t>
            </a:r>
            <a:r>
              <a:rPr lang="en-GB" dirty="0" err="1"/>
              <a:t>mauris</a:t>
            </a:r>
            <a:r>
              <a:rPr lang="en-GB" dirty="0"/>
              <a:t>, </a:t>
            </a:r>
            <a:r>
              <a:rPr lang="en-GB" dirty="0" err="1"/>
              <a:t>vel</a:t>
            </a:r>
            <a:r>
              <a:rPr lang="en-GB" dirty="0"/>
              <a:t> </a:t>
            </a:r>
            <a:r>
              <a:rPr lang="en-GB" dirty="0" err="1"/>
              <a:t>ullamcorper</a:t>
            </a:r>
            <a:r>
              <a:rPr lang="en-GB" dirty="0"/>
              <a:t> </a:t>
            </a:r>
            <a:r>
              <a:rPr lang="en-GB" dirty="0" err="1"/>
              <a:t>risus</a:t>
            </a:r>
            <a:r>
              <a:rPr lang="en-GB" dirty="0"/>
              <a:t> </a:t>
            </a:r>
            <a:r>
              <a:rPr lang="en-GB" dirty="0" err="1"/>
              <a:t>leo</a:t>
            </a:r>
            <a:r>
              <a:rPr lang="en-GB" dirty="0"/>
              <a:t> in </a:t>
            </a:r>
            <a:r>
              <a:rPr lang="en-GB" dirty="0" err="1"/>
              <a:t>lectus</a:t>
            </a:r>
            <a:r>
              <a:rPr lang="en-GB" dirty="0"/>
              <a:t>.</a:t>
            </a:r>
          </a:p>
        </p:txBody>
      </p:sp>
      <p:sp>
        <p:nvSpPr>
          <p:cNvPr id="8" name="Text Placeholder 8"/>
          <p:cNvSpPr>
            <a:spLocks noGrp="1"/>
          </p:cNvSpPr>
          <p:nvPr>
            <p:ph type="body" sz="quarter" idx="14" hasCustomPrompt="1"/>
          </p:nvPr>
        </p:nvSpPr>
        <p:spPr>
          <a:xfrm>
            <a:off x="597600" y="3400425"/>
            <a:ext cx="7776864" cy="2252092"/>
          </a:xfrm>
          <a:prstGeom prst="rect">
            <a:avLst/>
          </a:prstGeom>
        </p:spPr>
        <p:txBody>
          <a:bodyPr/>
          <a:lstStyle>
            <a:lvl1pPr marL="285750" indent="-285750">
              <a:lnSpc>
                <a:spcPct val="100000"/>
              </a:lnSpc>
              <a:buClr>
                <a:srgbClr val="232762"/>
              </a:buClr>
              <a:buFont typeface="Arial" panose="020B0604020202020204" pitchFamily="34" charset="0"/>
              <a:buChar char="•"/>
              <a:defRPr sz="1600" b="0">
                <a:solidFill>
                  <a:schemeClr val="tx1"/>
                </a:solidFill>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err="1"/>
              <a:t>Nulla</a:t>
            </a:r>
            <a:r>
              <a:rPr lang="en-GB" dirty="0"/>
              <a:t> </a:t>
            </a:r>
            <a:r>
              <a:rPr lang="en-GB" dirty="0" err="1"/>
              <a:t>quis</a:t>
            </a:r>
            <a:r>
              <a:rPr lang="en-GB" dirty="0"/>
              <a:t> </a:t>
            </a:r>
            <a:r>
              <a:rPr lang="en-GB" dirty="0" err="1"/>
              <a:t>nisl</a:t>
            </a:r>
            <a:r>
              <a:rPr lang="en-GB" dirty="0"/>
              <a:t> </a:t>
            </a:r>
            <a:r>
              <a:rPr lang="en-GB" dirty="0" err="1"/>
              <a:t>adipiscing</a:t>
            </a:r>
            <a:r>
              <a:rPr lang="en-GB" dirty="0"/>
              <a:t>, </a:t>
            </a:r>
            <a:r>
              <a:rPr lang="en-GB" dirty="0" err="1"/>
              <a:t>interdum</a:t>
            </a:r>
            <a:r>
              <a:rPr lang="en-GB" dirty="0"/>
              <a:t> lorem id, </a:t>
            </a:r>
            <a:r>
              <a:rPr lang="en-GB" dirty="0" err="1"/>
              <a:t>convallis</a:t>
            </a:r>
            <a:r>
              <a:rPr lang="en-GB" dirty="0"/>
              <a:t> </a:t>
            </a:r>
            <a:r>
              <a:rPr lang="en-GB" dirty="0" err="1"/>
              <a:t>velit</a:t>
            </a:r>
            <a:r>
              <a:rPr lang="en-GB" dirty="0"/>
              <a:t>.</a:t>
            </a:r>
          </a:p>
          <a:p>
            <a:r>
              <a:rPr lang="en-GB" dirty="0" err="1"/>
              <a:t>Suspendisse</a:t>
            </a:r>
            <a:r>
              <a:rPr lang="en-GB" dirty="0"/>
              <a:t> </a:t>
            </a:r>
            <a:r>
              <a:rPr lang="en-GB" dirty="0" err="1"/>
              <a:t>rhoncus</a:t>
            </a:r>
            <a:r>
              <a:rPr lang="en-GB" dirty="0"/>
              <a:t> </a:t>
            </a:r>
            <a:r>
              <a:rPr lang="en-GB" dirty="0" err="1"/>
              <a:t>leo</a:t>
            </a:r>
            <a:r>
              <a:rPr lang="en-GB" dirty="0"/>
              <a:t> a </a:t>
            </a:r>
            <a:r>
              <a:rPr lang="en-GB" dirty="0" err="1"/>
              <a:t>iaculis</a:t>
            </a:r>
            <a:r>
              <a:rPr lang="en-GB" dirty="0"/>
              <a:t> </a:t>
            </a:r>
            <a:r>
              <a:rPr lang="en-GB" dirty="0" err="1"/>
              <a:t>congue</a:t>
            </a:r>
            <a:r>
              <a:rPr lang="en-GB" dirty="0"/>
              <a:t>.</a:t>
            </a:r>
          </a:p>
          <a:p>
            <a:r>
              <a:rPr lang="en-GB" dirty="0" err="1"/>
              <a:t>Nulla</a:t>
            </a:r>
            <a:r>
              <a:rPr lang="en-GB" dirty="0"/>
              <a:t> </a:t>
            </a:r>
            <a:r>
              <a:rPr lang="en-GB" dirty="0" err="1"/>
              <a:t>vestibulum</a:t>
            </a:r>
            <a:r>
              <a:rPr lang="en-GB" dirty="0"/>
              <a:t> </a:t>
            </a:r>
            <a:r>
              <a:rPr lang="en-GB" dirty="0" err="1"/>
              <a:t>arcu</a:t>
            </a:r>
            <a:r>
              <a:rPr lang="en-GB" dirty="0"/>
              <a:t> at gravida </a:t>
            </a:r>
            <a:r>
              <a:rPr lang="en-GB" dirty="0" err="1"/>
              <a:t>tristique</a:t>
            </a:r>
            <a:r>
              <a:rPr lang="en-GB" dirty="0"/>
              <a:t>.</a:t>
            </a:r>
          </a:p>
          <a:p>
            <a:r>
              <a:rPr lang="en-GB" dirty="0" err="1"/>
              <a:t>Sed</a:t>
            </a:r>
            <a:r>
              <a:rPr lang="en-GB" dirty="0"/>
              <a:t> </a:t>
            </a:r>
            <a:r>
              <a:rPr lang="en-GB" dirty="0" err="1"/>
              <a:t>commodo</a:t>
            </a:r>
            <a:r>
              <a:rPr lang="en-GB" dirty="0"/>
              <a:t> </a:t>
            </a:r>
            <a:r>
              <a:rPr lang="en-GB" dirty="0" err="1"/>
              <a:t>massa</a:t>
            </a:r>
            <a:r>
              <a:rPr lang="en-GB" dirty="0"/>
              <a:t> et </a:t>
            </a:r>
            <a:r>
              <a:rPr lang="en-GB" dirty="0" err="1"/>
              <a:t>sem</a:t>
            </a:r>
            <a:r>
              <a:rPr lang="en-GB" dirty="0"/>
              <a:t> </a:t>
            </a:r>
            <a:r>
              <a:rPr lang="en-GB" dirty="0" err="1"/>
              <a:t>rhoncus</a:t>
            </a:r>
            <a:r>
              <a:rPr lang="en-GB" dirty="0"/>
              <a:t> semper.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hite single headin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7"/>
          <p:cNvSpPr txBox="1">
            <a:spLocks/>
          </p:cNvSpPr>
          <p:nvPr userDrawn="1"/>
        </p:nvSpPr>
        <p:spPr>
          <a:xfrm>
            <a:off x="0" y="6627496"/>
            <a:ext cx="361949" cy="217688"/>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1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fld id="{716BE850-9C8E-4CC7-B1EA-BC20DEBE6D10}" type="slidenum">
              <a:rPr lang="en-US" sz="1000" smtClean="0">
                <a:solidFill>
                  <a:schemeClr val="bg1"/>
                </a:solidFill>
                <a:latin typeface="Arial" panose="020B0604020202020204" pitchFamily="34" charset="0"/>
                <a:cs typeface="Arial" panose="020B0604020202020204" pitchFamily="34" charset="0"/>
              </a:rPr>
              <a:pPr algn="ctr"/>
              <a:t>‹#›</a:t>
            </a:fld>
            <a:endParaRPr lang="en-GB" sz="1000"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ctrTitle" hasCustomPrompt="1"/>
          </p:nvPr>
        </p:nvSpPr>
        <p:spPr>
          <a:xfrm>
            <a:off x="628402" y="0"/>
            <a:ext cx="7772400" cy="722511"/>
          </a:xfrm>
          <a:prstGeom prst="rect">
            <a:avLst/>
          </a:prstGeom>
        </p:spPr>
        <p:txBody>
          <a:bodyPr/>
          <a:lstStyle>
            <a:lvl1pPr>
              <a:defRPr sz="3400" baseline="0">
                <a:solidFill>
                  <a:schemeClr val="accent2"/>
                </a:solidFill>
              </a:defRPr>
            </a:lvl1pPr>
          </a:lstStyle>
          <a:p>
            <a:r>
              <a:rPr lang="en-US" dirty="0"/>
              <a:t>PAGE TITLE TO BE INSERTED HERE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2197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7" r:id="rId8"/>
  </p:sldLayoutIdLst>
  <p:hf hdr="0" ftr="0" dt="0"/>
  <p:txStyles>
    <p:titleStyle>
      <a:lvl1pPr algn="l" defTabSz="914400" rtl="0" eaLnBrk="1" latinLnBrk="0" hangingPunct="1">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b="1" kern="1200" baseline="0">
          <a:solidFill>
            <a:srgbClr val="A0DBE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31B69208-F4EF-4194-AB83-2CD4F874CC94}"/>
              </a:ext>
            </a:extLst>
          </p:cNvPr>
          <p:cNvSpPr txBox="1">
            <a:spLocks/>
          </p:cNvSpPr>
          <p:nvPr/>
        </p:nvSpPr>
        <p:spPr>
          <a:xfrm>
            <a:off x="639315" y="1920185"/>
            <a:ext cx="4488270" cy="2317391"/>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baseline="0">
                <a:solidFill>
                  <a:srgbClr val="A0DBE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GB" sz="4000" dirty="0">
                <a:solidFill>
                  <a:schemeClr val="accent2"/>
                </a:solidFill>
                <a:latin typeface="+mj-lt"/>
                <a:ea typeface="+mj-ea"/>
                <a:cs typeface="+mj-cs"/>
              </a:rPr>
              <a:t>Coronavirus-</a:t>
            </a:r>
            <a:r>
              <a:rPr lang="en-GB" sz="4000" dirty="0" err="1">
                <a:solidFill>
                  <a:schemeClr val="accent2"/>
                </a:solidFill>
                <a:latin typeface="+mj-lt"/>
                <a:ea typeface="+mj-ea"/>
                <a:cs typeface="+mj-cs"/>
              </a:rPr>
              <a:t>Erkrankung</a:t>
            </a:r>
            <a:r>
              <a:rPr lang="en-GB" sz="4000" dirty="0">
                <a:solidFill>
                  <a:schemeClr val="accent2"/>
                </a:solidFill>
                <a:latin typeface="+mj-lt"/>
                <a:ea typeface="+mj-ea"/>
                <a:cs typeface="+mj-cs"/>
              </a:rPr>
              <a:t> 2019 (COVID-19)</a:t>
            </a:r>
          </a:p>
          <a:p>
            <a:pPr>
              <a:spcBef>
                <a:spcPts val="1200"/>
              </a:spcBef>
            </a:pPr>
            <a:r>
              <a:rPr lang="en-GB" sz="2800" b="0" dirty="0">
                <a:solidFill>
                  <a:schemeClr val="accent2"/>
                </a:solidFill>
                <a:latin typeface="+mj-lt"/>
                <a:ea typeface="+mj-ea"/>
                <a:cs typeface="+mj-cs"/>
              </a:rPr>
              <a:t>Was Sie </a:t>
            </a:r>
            <a:r>
              <a:rPr lang="en-GB" sz="2800" b="0" dirty="0" err="1">
                <a:solidFill>
                  <a:schemeClr val="accent2"/>
                </a:solidFill>
                <a:latin typeface="+mj-lt"/>
                <a:ea typeface="+mj-ea"/>
                <a:cs typeface="+mj-cs"/>
              </a:rPr>
              <a:t>wissen</a:t>
            </a:r>
            <a:r>
              <a:rPr lang="en-GB" sz="2800" b="0" dirty="0">
                <a:solidFill>
                  <a:schemeClr val="accent2"/>
                </a:solidFill>
                <a:latin typeface="+mj-lt"/>
                <a:ea typeface="+mj-ea"/>
                <a:cs typeface="+mj-cs"/>
              </a:rPr>
              <a:t> </a:t>
            </a:r>
            <a:r>
              <a:rPr lang="en-GB" sz="2800" b="0" dirty="0" err="1">
                <a:solidFill>
                  <a:schemeClr val="accent2"/>
                </a:solidFill>
                <a:latin typeface="+mj-lt"/>
                <a:ea typeface="+mj-ea"/>
                <a:cs typeface="+mj-cs"/>
              </a:rPr>
              <a:t>müssen</a:t>
            </a:r>
            <a:endParaRPr lang="en-GB" sz="2800" b="0" dirty="0">
              <a:solidFill>
                <a:schemeClr val="accent2"/>
              </a:solidFill>
              <a:latin typeface="+mj-lt"/>
              <a:ea typeface="+mj-ea"/>
              <a:cs typeface="+mj-cs"/>
            </a:endParaRPr>
          </a:p>
        </p:txBody>
      </p:sp>
      <p:sp>
        <p:nvSpPr>
          <p:cNvPr id="10" name="Text Box 9">
            <a:extLst>
              <a:ext uri="{FF2B5EF4-FFF2-40B4-BE49-F238E27FC236}">
                <a16:creationId xmlns:a16="http://schemas.microsoft.com/office/drawing/2014/main" id="{168FF5C2-A90A-4661-8776-05939FDB1BEF}"/>
              </a:ext>
            </a:extLst>
          </p:cNvPr>
          <p:cNvSpPr txBox="1">
            <a:spLocks noChangeArrowheads="1"/>
          </p:cNvSpPr>
          <p:nvPr/>
        </p:nvSpPr>
        <p:spPr bwMode="auto">
          <a:xfrm>
            <a:off x="639315" y="5712658"/>
            <a:ext cx="4140647" cy="892552"/>
          </a:xfrm>
          <a:prstGeom prst="rect">
            <a:avLst/>
          </a:prstGeom>
          <a:noFill/>
          <a:ln w="9525">
            <a:noFill/>
            <a:miter lim="800000"/>
            <a:headEnd/>
            <a:tailEnd/>
          </a:ln>
        </p:spPr>
        <p:txBody>
          <a:bodyPr wrap="square">
            <a:spAutoFit/>
          </a:bodyPr>
          <a:lstStyle/>
          <a:p>
            <a:r>
              <a:rPr lang="en-AU" sz="1000" b="0" dirty="0">
                <a:solidFill>
                  <a:schemeClr val="bg2">
                    <a:lumMod val="65000"/>
                  </a:schemeClr>
                </a:solidFill>
              </a:rPr>
              <a:t>Disclaimer: </a:t>
            </a:r>
            <a:r>
              <a:rPr lang="de-DE" sz="1000" dirty="0">
                <a:solidFill>
                  <a:schemeClr val="bg2">
                    <a:lumMod val="65000"/>
                  </a:schemeClr>
                </a:solidFill>
              </a:rPr>
              <a:t>Diese Präsentation wurde zu Bildungszwecken entwickelt. Es ist kein Ersatz für professionelle, medizinische Beratung. Sollten Sie Fragen oder Bedenken zu einem der Themen des Posters haben, wenden Sie sich bitte an Ihre Ärztin oder Ihren Arzt. </a:t>
            </a:r>
            <a:endParaRPr lang="x-none" sz="1000" dirty="0">
              <a:solidFill>
                <a:schemeClr val="bg2">
                  <a:lumMod val="65000"/>
                </a:schemeClr>
              </a:solidFill>
            </a:endParaRPr>
          </a:p>
          <a:p>
            <a:pPr>
              <a:spcBef>
                <a:spcPct val="20000"/>
              </a:spcBef>
            </a:pPr>
            <a:endParaRPr lang="en-US" sz="1000" b="0" dirty="0">
              <a:solidFill>
                <a:schemeClr val="bg2">
                  <a:lumMod val="65000"/>
                </a:schemeClr>
              </a:solidFill>
            </a:endParaRPr>
          </a:p>
        </p:txBody>
      </p:sp>
      <p:sp>
        <p:nvSpPr>
          <p:cNvPr id="11" name="Text Box 9">
            <a:extLst>
              <a:ext uri="{FF2B5EF4-FFF2-40B4-BE49-F238E27FC236}">
                <a16:creationId xmlns:a16="http://schemas.microsoft.com/office/drawing/2014/main" id="{FC78F9C2-1264-42F8-82BB-2AF674747A64}"/>
              </a:ext>
            </a:extLst>
          </p:cNvPr>
          <p:cNvSpPr txBox="1">
            <a:spLocks noChangeArrowheads="1"/>
          </p:cNvSpPr>
          <p:nvPr/>
        </p:nvSpPr>
        <p:spPr bwMode="auto">
          <a:xfrm>
            <a:off x="4779962" y="6519863"/>
            <a:ext cx="4364038" cy="215444"/>
          </a:xfrm>
          <a:prstGeom prst="rect">
            <a:avLst/>
          </a:prstGeom>
          <a:noFill/>
          <a:ln w="9525">
            <a:noFill/>
            <a:miter lim="800000"/>
            <a:headEnd/>
            <a:tailEnd/>
          </a:ln>
          <a:effectLst/>
        </p:spPr>
        <p:txBody>
          <a:bodyPr>
            <a:spAutoFit/>
          </a:bodyPr>
          <a:lstStyle/>
          <a:p>
            <a:pPr algn="r">
              <a:spcBef>
                <a:spcPts val="0"/>
              </a:spcBef>
              <a:defRPr/>
            </a:pPr>
            <a:r>
              <a:rPr lang="en-US" sz="800" b="0" dirty="0">
                <a:solidFill>
                  <a:schemeClr val="bg2">
                    <a:lumMod val="65000"/>
                  </a:schemeClr>
                </a:solidFill>
                <a:latin typeface="Arial" pitchFamily="34" charset="0"/>
                <a:cs typeface="Arial" pitchFamily="34" charset="0"/>
              </a:rPr>
              <a:t>© 2020 AEA International Holdings Pte. Ltd. All rights reserved.</a:t>
            </a:r>
          </a:p>
        </p:txBody>
      </p:sp>
      <p:pic>
        <p:nvPicPr>
          <p:cNvPr id="3" name="Picture 2" descr="A picture containing table, cake, food&#10;&#10;Description automatically generated">
            <a:extLst>
              <a:ext uri="{FF2B5EF4-FFF2-40B4-BE49-F238E27FC236}">
                <a16:creationId xmlns:a16="http://schemas.microsoft.com/office/drawing/2014/main" id="{5AFC9D6F-4716-4DD8-9FD6-77C75B9029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31639" y="975906"/>
            <a:ext cx="5012361" cy="5359544"/>
          </a:xfrm>
          <a:prstGeom prst="rect">
            <a:avLst/>
          </a:prstGeom>
        </p:spPr>
      </p:pic>
      <p:sp>
        <p:nvSpPr>
          <p:cNvPr id="6" name="Text Box 9">
            <a:extLst>
              <a:ext uri="{FF2B5EF4-FFF2-40B4-BE49-F238E27FC236}">
                <a16:creationId xmlns:a16="http://schemas.microsoft.com/office/drawing/2014/main" id="{E61FAA46-91DF-43D0-8CE5-D3789E1A0195}"/>
              </a:ext>
            </a:extLst>
          </p:cNvPr>
          <p:cNvSpPr txBox="1">
            <a:spLocks noChangeArrowheads="1"/>
          </p:cNvSpPr>
          <p:nvPr/>
        </p:nvSpPr>
        <p:spPr bwMode="auto">
          <a:xfrm>
            <a:off x="617799" y="4996288"/>
            <a:ext cx="1501458" cy="307777"/>
          </a:xfrm>
          <a:prstGeom prst="rect">
            <a:avLst/>
          </a:prstGeom>
          <a:noFill/>
          <a:ln w="9525">
            <a:noFill/>
            <a:miter lim="800000"/>
            <a:headEnd/>
            <a:tailEnd/>
          </a:ln>
        </p:spPr>
        <p:txBody>
          <a:bodyPr wrap="square">
            <a:spAutoFit/>
          </a:bodyPr>
          <a:lstStyle/>
          <a:p>
            <a:pPr>
              <a:spcBef>
                <a:spcPct val="20000"/>
              </a:spcBef>
            </a:pPr>
            <a:r>
              <a:rPr lang="en-AU" sz="1400" b="0" dirty="0"/>
              <a:t>Version 6.0</a:t>
            </a:r>
            <a:endParaRPr lang="en-US" sz="1400" b="0" dirty="0"/>
          </a:p>
        </p:txBody>
      </p:sp>
    </p:spTree>
    <p:extLst>
      <p:ext uri="{BB962C8B-B14F-4D97-AF65-F5344CB8AC3E}">
        <p14:creationId xmlns:p14="http://schemas.microsoft.com/office/powerpoint/2010/main" val="2398047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97599" y="340950"/>
            <a:ext cx="7729971" cy="795560"/>
          </a:xfrm>
        </p:spPr>
        <p:txBody>
          <a:bodyPr/>
          <a:lstStyle/>
          <a:p>
            <a:r>
              <a:rPr lang="en-AU" dirty="0"/>
              <a:t>Sind Sie auf COVID-19 </a:t>
            </a:r>
            <a:r>
              <a:rPr lang="en-AU" dirty="0" err="1"/>
              <a:t>vorbereitet</a:t>
            </a:r>
            <a:r>
              <a:rPr lang="en-AU" dirty="0"/>
              <a:t>?</a:t>
            </a:r>
            <a:endParaRPr lang="en-GB" dirty="0"/>
          </a:p>
        </p:txBody>
      </p:sp>
      <p:sp>
        <p:nvSpPr>
          <p:cNvPr id="13" name="Text Placeholder 8">
            <a:extLst>
              <a:ext uri="{FF2B5EF4-FFF2-40B4-BE49-F238E27FC236}">
                <a16:creationId xmlns:a16="http://schemas.microsoft.com/office/drawing/2014/main" id="{3677E61B-7F29-40F7-B875-83706C13B3D7}"/>
              </a:ext>
            </a:extLst>
          </p:cNvPr>
          <p:cNvSpPr txBox="1">
            <a:spLocks/>
          </p:cNvSpPr>
          <p:nvPr/>
        </p:nvSpPr>
        <p:spPr>
          <a:xfrm>
            <a:off x="637654" y="1083879"/>
            <a:ext cx="5500596" cy="5102433"/>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0"/>
              </a:spcBef>
              <a:spcAft>
                <a:spcPts val="600"/>
              </a:spcAft>
              <a:buNone/>
            </a:pPr>
            <a:r>
              <a:rPr lang="de-DE" sz="1600" b="1" dirty="0"/>
              <a:t>Bereiten Sie sich und Ihre Familie vor:</a:t>
            </a:r>
            <a:endParaRPr lang="en-US" sz="1600" dirty="0"/>
          </a:p>
          <a:p>
            <a:pPr marL="285750" lvl="2" indent="-285750">
              <a:spcBef>
                <a:spcPts val="0"/>
              </a:spcBef>
              <a:spcAft>
                <a:spcPts val="600"/>
              </a:spcAft>
            </a:pPr>
            <a:r>
              <a:rPr lang="de-DE" sz="1600" dirty="0"/>
              <a:t>Verfolgen Sie die Situation. Informieren Sie sich über die Nummern Ihrer örtlichen Gesundheits-</a:t>
            </a:r>
            <a:r>
              <a:rPr lang="de-DE" sz="1600" dirty="0" err="1"/>
              <a:t>Helpline</a:t>
            </a:r>
            <a:r>
              <a:rPr lang="de-DE" sz="1600" dirty="0"/>
              <a:t> und machen Sie sich mit den örtlichen Verfahren vertraut. </a:t>
            </a:r>
          </a:p>
          <a:p>
            <a:pPr marL="285750" lvl="2" indent="-285750">
              <a:spcBef>
                <a:spcPts val="0"/>
              </a:spcBef>
              <a:spcAft>
                <a:spcPts val="600"/>
              </a:spcAft>
            </a:pPr>
            <a:r>
              <a:rPr lang="de-DE" sz="1600" dirty="0"/>
              <a:t>Stellen Sie sicher, dass Sie Zugang zu lebensnotwendigen Gütern wie Nahrung, Wasser, Haushaltswaren und Medikamenten haben.</a:t>
            </a:r>
          </a:p>
          <a:p>
            <a:pPr marL="285750" lvl="2" indent="-285750">
              <a:spcBef>
                <a:spcPts val="0"/>
              </a:spcBef>
              <a:spcAft>
                <a:spcPts val="600"/>
              </a:spcAft>
            </a:pPr>
            <a:r>
              <a:rPr lang="de-DE" sz="1600" dirty="0"/>
              <a:t>Informieren Sie Ihren Arzt über Ihre chronischen Erkrankungen und bringen Sie diese optimal unter Kontrolle. </a:t>
            </a:r>
          </a:p>
          <a:p>
            <a:pPr marL="285750" lvl="2" indent="-285750">
              <a:spcBef>
                <a:spcPts val="0"/>
              </a:spcBef>
              <a:spcAft>
                <a:spcPts val="600"/>
              </a:spcAft>
            </a:pPr>
            <a:r>
              <a:rPr lang="de-DE" sz="1600" dirty="0"/>
              <a:t>Überlegen Sie, wie Sie zurechtkommen, wenn die Behörden für einige Wochen Beschränkungen auferlegen.</a:t>
            </a:r>
          </a:p>
          <a:p>
            <a:pPr marL="285750" lvl="2" indent="-285750">
              <a:spcBef>
                <a:spcPts val="0"/>
              </a:spcBef>
              <a:spcAft>
                <a:spcPts val="600"/>
              </a:spcAft>
            </a:pPr>
            <a:r>
              <a:rPr lang="de-DE" sz="1600" dirty="0"/>
              <a:t>Planen Sie, dass Sie sich um ein krankes Haushaltsmitglied kümmern können. </a:t>
            </a:r>
          </a:p>
          <a:p>
            <a:pPr marL="285750" lvl="2" indent="-285750">
              <a:spcBef>
                <a:spcPts val="0"/>
              </a:spcBef>
              <a:spcAft>
                <a:spcPts val="600"/>
              </a:spcAft>
            </a:pPr>
            <a:r>
              <a:rPr lang="de-DE" sz="1600" dirty="0"/>
              <a:t>Lassen Sie sich gegen Influenza impfen - dies wird das Risiko einer saisonalen Grippe und einer möglichen Wechselwirkung mit den Symptomen von COVID-19 verringern.</a:t>
            </a:r>
            <a:endParaRPr lang="en-DE" sz="1600" dirty="0"/>
          </a:p>
          <a:p>
            <a:pPr marL="285750" lvl="2" indent="-285750">
              <a:spcBef>
                <a:spcPts val="0"/>
              </a:spcBef>
              <a:spcAft>
                <a:spcPts val="600"/>
              </a:spcAft>
            </a:pPr>
            <a:endParaRPr lang="en-AU" sz="1600" dirty="0"/>
          </a:p>
        </p:txBody>
      </p:sp>
      <p:pic>
        <p:nvPicPr>
          <p:cNvPr id="2" name="Picture 1">
            <a:extLst>
              <a:ext uri="{FF2B5EF4-FFF2-40B4-BE49-F238E27FC236}">
                <a16:creationId xmlns:a16="http://schemas.microsoft.com/office/drawing/2014/main" id="{7791500A-7736-4D71-9B32-421C455A62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98386" y="1016145"/>
            <a:ext cx="2445614" cy="4687725"/>
          </a:xfrm>
          <a:prstGeom prst="rect">
            <a:avLst/>
          </a:prstGeom>
        </p:spPr>
      </p:pic>
    </p:spTree>
    <p:extLst>
      <p:ext uri="{BB962C8B-B14F-4D97-AF65-F5344CB8AC3E}">
        <p14:creationId xmlns:p14="http://schemas.microsoft.com/office/powerpoint/2010/main" val="403096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000" y="360000"/>
            <a:ext cx="7754940" cy="722511"/>
          </a:xfrm>
        </p:spPr>
        <p:txBody>
          <a:bodyPr/>
          <a:lstStyle/>
          <a:p>
            <a:r>
              <a:rPr lang="de-DE" dirty="0"/>
              <a:t>Was tun, wenn Sie krank werden?</a:t>
            </a:r>
            <a:endParaRPr lang="x-none" dirty="0"/>
          </a:p>
        </p:txBody>
      </p:sp>
      <p:sp>
        <p:nvSpPr>
          <p:cNvPr id="4" name="Text Placeholder 3"/>
          <p:cNvSpPr>
            <a:spLocks noGrp="1"/>
          </p:cNvSpPr>
          <p:nvPr>
            <p:ph type="body" sz="quarter" idx="13"/>
          </p:nvPr>
        </p:nvSpPr>
        <p:spPr>
          <a:xfrm>
            <a:off x="3051884" y="1440849"/>
            <a:ext cx="5663091" cy="4201961"/>
          </a:xfrm>
        </p:spPr>
        <p:txBody>
          <a:bodyPr/>
          <a:lstStyle/>
          <a:p>
            <a:pPr marL="342900" lvl="2" indent="-342900">
              <a:spcBef>
                <a:spcPts val="1500"/>
              </a:spcBef>
              <a:buClr>
                <a:schemeClr val="tx1"/>
              </a:buClr>
            </a:pPr>
            <a:r>
              <a:rPr lang="en-US" sz="1800" b="1" dirty="0"/>
              <a:t>Reisen Sie </a:t>
            </a:r>
            <a:r>
              <a:rPr lang="en-US" sz="1800" b="1" dirty="0" err="1"/>
              <a:t>nicht</a:t>
            </a:r>
            <a:r>
              <a:rPr lang="en-US" sz="1800" b="1" dirty="0"/>
              <a:t>.</a:t>
            </a:r>
          </a:p>
          <a:p>
            <a:pPr marL="342900" lvl="2" indent="-342900">
              <a:spcBef>
                <a:spcPts val="1500"/>
              </a:spcBef>
              <a:buClr>
                <a:schemeClr val="tx1"/>
              </a:buClr>
            </a:pPr>
            <a:r>
              <a:rPr lang="de-DE" sz="1800" dirty="0"/>
              <a:t>Bedecken Sie Mund und Nase, wenn Sie husten oder niesen. – Benutzen Sie ein Taschentuch oder eine Maske, falls vorhanden und waschen Sie Ihre Hände mit Wasser und Seife.</a:t>
            </a:r>
          </a:p>
          <a:p>
            <a:pPr marL="342900" lvl="2" indent="-342900">
              <a:spcBef>
                <a:spcPts val="1500"/>
              </a:spcBef>
              <a:buClr>
                <a:schemeClr val="tx1"/>
              </a:buClr>
            </a:pPr>
            <a:r>
              <a:rPr lang="de-DE" sz="1800" b="1" dirty="0"/>
              <a:t>Suchen Sie ärztliche Hilfe </a:t>
            </a:r>
            <a:r>
              <a:rPr lang="de-DE" sz="1800" dirty="0"/>
              <a:t>- teilen Sie dem Arzt mit, ob Sie kürzlich gereist sind und ob Sie mit einer kranken Person in Kontakt waren.</a:t>
            </a:r>
            <a:endParaRPr lang="en-AU" sz="1800" dirty="0"/>
          </a:p>
          <a:p>
            <a:pPr marL="342900" lvl="2" indent="-342900">
              <a:spcBef>
                <a:spcPts val="1500"/>
              </a:spcBef>
              <a:buClr>
                <a:schemeClr val="tx1"/>
              </a:buClr>
            </a:pPr>
            <a:r>
              <a:rPr lang="de-DE" sz="1800" dirty="0"/>
              <a:t>Wenn Sie nicht ins Krankenhaus gehen müssen, bleiben Sie so viel wie möglich zu Hause. Gehen Sie nicht zur Arbeit. Minimieren Sie den Kontakt mit anderen Menschen, bis Sie sich erholt haben.</a:t>
            </a:r>
            <a:endParaRPr lang="en-AU" sz="2000" dirty="0"/>
          </a:p>
        </p:txBody>
      </p:sp>
      <p:pic>
        <p:nvPicPr>
          <p:cNvPr id="6" name="Picture 5" descr="A picture containing dark, sitting, small, white&#10;&#10;Description automatically generated">
            <a:extLst>
              <a:ext uri="{FF2B5EF4-FFF2-40B4-BE49-F238E27FC236}">
                <a16:creationId xmlns:a16="http://schemas.microsoft.com/office/drawing/2014/main" id="{678D9617-C737-4B85-AC6F-0E2F76EEF0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060" y="1035663"/>
            <a:ext cx="2447512" cy="5462337"/>
          </a:xfrm>
          <a:prstGeom prst="rect">
            <a:avLst/>
          </a:prstGeom>
        </p:spPr>
      </p:pic>
    </p:spTree>
    <p:extLst>
      <p:ext uri="{BB962C8B-B14F-4D97-AF65-F5344CB8AC3E}">
        <p14:creationId xmlns:p14="http://schemas.microsoft.com/office/powerpoint/2010/main" val="173975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000" y="360000"/>
            <a:ext cx="8415600" cy="722511"/>
          </a:xfrm>
        </p:spPr>
        <p:txBody>
          <a:bodyPr/>
          <a:lstStyle/>
          <a:p>
            <a:r>
              <a:rPr lang="en-GB" dirty="0" err="1"/>
              <a:t>Untersuchung</a:t>
            </a:r>
            <a:r>
              <a:rPr lang="en-GB" dirty="0"/>
              <a:t> und </a:t>
            </a:r>
            <a:r>
              <a:rPr lang="en-GB" dirty="0" err="1"/>
              <a:t>Kontaktermittlung</a:t>
            </a:r>
            <a:endParaRPr lang="x-none" dirty="0"/>
          </a:p>
        </p:txBody>
      </p:sp>
      <p:sp>
        <p:nvSpPr>
          <p:cNvPr id="3" name="Subtitle 2"/>
          <p:cNvSpPr>
            <a:spLocks noGrp="1"/>
          </p:cNvSpPr>
          <p:nvPr>
            <p:ph type="subTitle" idx="1"/>
          </p:nvPr>
        </p:nvSpPr>
        <p:spPr>
          <a:xfrm>
            <a:off x="597599" y="890642"/>
            <a:ext cx="8666143" cy="432048"/>
          </a:xfrm>
        </p:spPr>
        <p:txBody>
          <a:bodyPr/>
          <a:lstStyle/>
          <a:p>
            <a:r>
              <a:rPr lang="de-DE" dirty="0"/>
              <a:t>Dies ist wichtig, um die Ausbreitung zu stoppen.</a:t>
            </a:r>
          </a:p>
        </p:txBody>
      </p:sp>
      <p:sp>
        <p:nvSpPr>
          <p:cNvPr id="6" name="Text Placeholder 3">
            <a:extLst>
              <a:ext uri="{FF2B5EF4-FFF2-40B4-BE49-F238E27FC236}">
                <a16:creationId xmlns:a16="http://schemas.microsoft.com/office/drawing/2014/main" id="{FF6729F3-07CD-455A-ABF0-21BFA3B0261B}"/>
              </a:ext>
            </a:extLst>
          </p:cNvPr>
          <p:cNvSpPr txBox="1">
            <a:spLocks/>
          </p:cNvSpPr>
          <p:nvPr/>
        </p:nvSpPr>
        <p:spPr>
          <a:xfrm>
            <a:off x="576000" y="1486784"/>
            <a:ext cx="6249343" cy="4808647"/>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1500"/>
              </a:spcBef>
            </a:pPr>
            <a:r>
              <a:rPr lang="de-DE" dirty="0"/>
              <a:t>Das "Screening" kann an Grenzübergängen durchgeführt werden, um kranke Menschen zu erkennen. Sie können gefragt werden, wo Sie gewesen sind, und Ihre Temperatur kann gemessen werden.</a:t>
            </a:r>
          </a:p>
          <a:p>
            <a:pPr>
              <a:lnSpc>
                <a:spcPct val="100000"/>
              </a:lnSpc>
              <a:spcBef>
                <a:spcPts val="1500"/>
              </a:spcBef>
            </a:pPr>
            <a:r>
              <a:rPr lang="de-DE" dirty="0"/>
              <a:t>Die Gesundheitsbehörden können eine Kontaktermittlung durchführen, um Personen zu identifizieren, die mit jemandem mit COVID-19 in Kontakt waren. </a:t>
            </a:r>
          </a:p>
          <a:p>
            <a:pPr>
              <a:lnSpc>
                <a:spcPct val="100000"/>
              </a:lnSpc>
              <a:spcBef>
                <a:spcPts val="1500"/>
              </a:spcBef>
            </a:pPr>
            <a:r>
              <a:rPr lang="de-DE" dirty="0"/>
              <a:t>Diese Kontakte können gefragt werden:</a:t>
            </a:r>
          </a:p>
          <a:p>
            <a:pPr lvl="1">
              <a:spcBef>
                <a:spcPts val="1500"/>
              </a:spcBef>
            </a:pPr>
            <a:r>
              <a:rPr lang="de-DE" sz="1600" dirty="0"/>
              <a:t>für 14 Tage zu Hause zu bleiben, damit sie andere Menschen nicht anstecken.</a:t>
            </a:r>
          </a:p>
          <a:p>
            <a:pPr lvl="1">
              <a:spcBef>
                <a:spcPts val="1500"/>
              </a:spcBef>
            </a:pPr>
            <a:r>
              <a:rPr lang="de-DE" sz="1600" dirty="0"/>
              <a:t>ihren Gesundheitszustand 14 Tage lang zu überwachen, falls sie Symptome entwickeln.</a:t>
            </a:r>
          </a:p>
          <a:p>
            <a:pPr>
              <a:lnSpc>
                <a:spcPct val="100000"/>
              </a:lnSpc>
              <a:spcBef>
                <a:spcPts val="1500"/>
              </a:spcBef>
            </a:pPr>
            <a:r>
              <a:rPr lang="de-DE" dirty="0"/>
              <a:t>Folgen Sie die Anweisungen der Gesundheitsbehörden.</a:t>
            </a:r>
          </a:p>
          <a:p>
            <a:pPr>
              <a:lnSpc>
                <a:spcPct val="100000"/>
              </a:lnSpc>
              <a:spcBef>
                <a:spcPts val="1500"/>
              </a:spcBef>
            </a:pPr>
            <a:endParaRPr lang="en-US" sz="2000" dirty="0"/>
          </a:p>
        </p:txBody>
      </p:sp>
      <p:pic>
        <p:nvPicPr>
          <p:cNvPr id="9" name="Picture 8" descr="A picture containing toy, sign, room&#10;&#10;Description automatically generated">
            <a:extLst>
              <a:ext uri="{FF2B5EF4-FFF2-40B4-BE49-F238E27FC236}">
                <a16:creationId xmlns:a16="http://schemas.microsoft.com/office/drawing/2014/main" id="{D8EF6BAB-37F5-4A15-BFF5-41321DF0D4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6796" y="1590021"/>
            <a:ext cx="2900086" cy="2302784"/>
          </a:xfrm>
          <a:prstGeom prst="rect">
            <a:avLst/>
          </a:prstGeom>
        </p:spPr>
      </p:pic>
      <p:pic>
        <p:nvPicPr>
          <p:cNvPr id="11" name="Picture 10" descr="A close up of a device&#10;&#10;Description automatically generated">
            <a:extLst>
              <a:ext uri="{FF2B5EF4-FFF2-40B4-BE49-F238E27FC236}">
                <a16:creationId xmlns:a16="http://schemas.microsoft.com/office/drawing/2014/main" id="{0F300AC2-E856-4DA6-9A6F-6BE1A0978E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0849" y="3848561"/>
            <a:ext cx="1703671" cy="1828634"/>
          </a:xfrm>
          <a:prstGeom prst="rect">
            <a:avLst/>
          </a:prstGeom>
        </p:spPr>
      </p:pic>
    </p:spTree>
    <p:extLst>
      <p:ext uri="{BB962C8B-B14F-4D97-AF65-F5344CB8AC3E}">
        <p14:creationId xmlns:p14="http://schemas.microsoft.com/office/powerpoint/2010/main" val="287786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EF146BFE-AB31-4B2D-AB4D-C751F2C349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001" y="1611086"/>
            <a:ext cx="3384663" cy="4808581"/>
          </a:xfrm>
          <a:prstGeom prst="rect">
            <a:avLst/>
          </a:prstGeom>
        </p:spPr>
      </p:pic>
      <p:sp>
        <p:nvSpPr>
          <p:cNvPr id="7" name="Title 6"/>
          <p:cNvSpPr>
            <a:spLocks noGrp="1"/>
          </p:cNvSpPr>
          <p:nvPr>
            <p:ph type="ctrTitle"/>
          </p:nvPr>
        </p:nvSpPr>
        <p:spPr>
          <a:xfrm>
            <a:off x="576001" y="359999"/>
            <a:ext cx="7903970" cy="809895"/>
          </a:xfrm>
        </p:spPr>
        <p:txBody>
          <a:bodyPr/>
          <a:lstStyle/>
          <a:p>
            <a:r>
              <a:rPr lang="de-DE" dirty="0"/>
              <a:t>Nach einer Reise in ein betroffenes Gebiet:</a:t>
            </a:r>
            <a:endParaRPr lang="en-GB" dirty="0"/>
          </a:p>
        </p:txBody>
      </p:sp>
      <p:sp>
        <p:nvSpPr>
          <p:cNvPr id="5" name="Text Placeholder 8"/>
          <p:cNvSpPr>
            <a:spLocks noGrp="1"/>
          </p:cNvSpPr>
          <p:nvPr>
            <p:ph type="body" sz="quarter" idx="13"/>
          </p:nvPr>
        </p:nvSpPr>
        <p:spPr>
          <a:xfrm>
            <a:off x="3872176" y="1611085"/>
            <a:ext cx="4976858" cy="4140785"/>
          </a:xfrm>
        </p:spPr>
        <p:txBody>
          <a:bodyPr/>
          <a:lstStyle/>
          <a:p>
            <a:pPr marL="342900" lvl="2" indent="-342900">
              <a:spcBef>
                <a:spcPts val="1500"/>
              </a:spcBef>
            </a:pPr>
            <a:r>
              <a:rPr lang="de-DE" sz="1800" dirty="0"/>
              <a:t>Beobachten Sie Ihren Gesundheitszustand. </a:t>
            </a:r>
          </a:p>
          <a:p>
            <a:pPr marL="342900" lvl="2" indent="-342900">
              <a:spcBef>
                <a:spcPts val="1500"/>
              </a:spcBef>
            </a:pPr>
            <a:r>
              <a:rPr lang="de-DE" sz="1800" dirty="0"/>
              <a:t>Suchen Sie ärztliche Hilfe, wenn Sie Symptome entwickeln. Befolgen Sie das für Ihren Standort geltende örtliche Verfahren. </a:t>
            </a:r>
          </a:p>
          <a:p>
            <a:pPr marL="342900" lvl="2" indent="-342900">
              <a:spcBef>
                <a:spcPts val="1500"/>
              </a:spcBef>
            </a:pPr>
            <a:r>
              <a:rPr lang="de-DE" sz="1800" dirty="0"/>
              <a:t>Erwägen Sie, wenn Sie zur medizinischen Versorgung fahren, eine Maske zu tragen, private Transportmittel zu benutzen und den Kontakt mit anderen so weit wie möglich zu vermeiden. </a:t>
            </a:r>
          </a:p>
          <a:p>
            <a:pPr marL="342900" lvl="2" indent="-342900">
              <a:spcBef>
                <a:spcPts val="1500"/>
              </a:spcBef>
            </a:pPr>
            <a:r>
              <a:rPr lang="de-DE" sz="1800" dirty="0"/>
              <a:t>Stellen Sie sicher, dass Sie Ihren Reiseverlauf der ärztlichen Versorgungsstätte mitteilen.</a:t>
            </a:r>
            <a:endParaRPr lang="en-GB" sz="1800" b="1" strike="sngStrike" dirty="0">
              <a:solidFill>
                <a:srgbClr val="FF0000"/>
              </a:solidFill>
            </a:endParaRPr>
          </a:p>
        </p:txBody>
      </p:sp>
    </p:spTree>
    <p:extLst>
      <p:ext uri="{BB962C8B-B14F-4D97-AF65-F5344CB8AC3E}">
        <p14:creationId xmlns:p14="http://schemas.microsoft.com/office/powerpoint/2010/main" val="153270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6D4DAE81-D5FB-49BF-8213-AA1F3FAFD4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08982" y="1082511"/>
            <a:ext cx="2735018" cy="4803994"/>
          </a:xfrm>
          <a:prstGeom prst="rect">
            <a:avLst/>
          </a:prstGeom>
        </p:spPr>
      </p:pic>
      <p:sp>
        <p:nvSpPr>
          <p:cNvPr id="2" name="Title 1"/>
          <p:cNvSpPr>
            <a:spLocks noGrp="1"/>
          </p:cNvSpPr>
          <p:nvPr>
            <p:ph type="ctrTitle"/>
          </p:nvPr>
        </p:nvSpPr>
        <p:spPr>
          <a:xfrm>
            <a:off x="576000" y="360000"/>
            <a:ext cx="8252314" cy="722511"/>
          </a:xfrm>
        </p:spPr>
        <p:txBody>
          <a:bodyPr/>
          <a:lstStyle/>
          <a:p>
            <a:r>
              <a:rPr lang="de-DE" dirty="0"/>
              <a:t>Wann Sie Masken verwenden sollten</a:t>
            </a:r>
            <a:endParaRPr lang="en-GB" dirty="0"/>
          </a:p>
        </p:txBody>
      </p:sp>
      <p:sp>
        <p:nvSpPr>
          <p:cNvPr id="4" name="Text Placeholder 3"/>
          <p:cNvSpPr>
            <a:spLocks noGrp="1"/>
          </p:cNvSpPr>
          <p:nvPr>
            <p:ph type="body" sz="quarter" idx="13"/>
          </p:nvPr>
        </p:nvSpPr>
        <p:spPr>
          <a:xfrm>
            <a:off x="576000" y="1082511"/>
            <a:ext cx="5672400" cy="4338691"/>
          </a:xfrm>
        </p:spPr>
        <p:txBody>
          <a:bodyPr/>
          <a:lstStyle/>
          <a:p>
            <a:pPr marL="342900" lvl="2" indent="-342900">
              <a:spcBef>
                <a:spcPts val="1500"/>
              </a:spcBef>
              <a:buClr>
                <a:schemeClr val="tx1"/>
              </a:buClr>
            </a:pPr>
            <a:r>
              <a:rPr lang="en-AU" sz="1800" dirty="0" err="1"/>
              <a:t>Beachten</a:t>
            </a:r>
            <a:r>
              <a:rPr lang="en-AU" sz="1800" dirty="0"/>
              <a:t> Sie </a:t>
            </a:r>
            <a:r>
              <a:rPr lang="en-AU" sz="1800" dirty="0" err="1"/>
              <a:t>lokale</a:t>
            </a:r>
            <a:r>
              <a:rPr lang="en-AU" sz="1800" dirty="0"/>
              <a:t> </a:t>
            </a:r>
            <a:r>
              <a:rPr lang="en-AU" sz="1800" dirty="0" err="1"/>
              <a:t>Richtlinien</a:t>
            </a:r>
            <a:r>
              <a:rPr lang="en-AU" sz="1800" dirty="0"/>
              <a:t>.</a:t>
            </a:r>
          </a:p>
          <a:p>
            <a:pPr marL="342900" lvl="2" indent="-342900">
              <a:spcBef>
                <a:spcPts val="1500"/>
              </a:spcBef>
              <a:buClr>
                <a:schemeClr val="tx1"/>
              </a:buClr>
            </a:pPr>
            <a:r>
              <a:rPr lang="de-DE" sz="1800" dirty="0"/>
              <a:t>Tragen Sie Masken, wenn</a:t>
            </a:r>
          </a:p>
          <a:p>
            <a:pPr marL="800100" lvl="3" indent="-342900">
              <a:spcBef>
                <a:spcPts val="1500"/>
              </a:spcBef>
              <a:buClr>
                <a:schemeClr val="tx1"/>
              </a:buClr>
            </a:pPr>
            <a:r>
              <a:rPr lang="de-DE" sz="1600" dirty="0"/>
              <a:t>Sie sich an einem Ort mit weit verbreiteter Übertragung von COVID-19 aufhalten.</a:t>
            </a:r>
          </a:p>
          <a:p>
            <a:pPr marL="800100" lvl="3" indent="-342900">
              <a:spcBef>
                <a:spcPts val="1500"/>
              </a:spcBef>
              <a:buClr>
                <a:schemeClr val="tx1"/>
              </a:buClr>
            </a:pPr>
            <a:r>
              <a:rPr lang="de-DE" sz="1600" dirty="0"/>
              <a:t>Sie sich an öffentlichen Orten, in engen oder überfüllten Umgebungen befinden.</a:t>
            </a:r>
          </a:p>
          <a:p>
            <a:pPr marL="800100" lvl="3" indent="-342900">
              <a:spcBef>
                <a:spcPts val="1500"/>
              </a:spcBef>
              <a:buClr>
                <a:schemeClr val="tx1"/>
              </a:buClr>
            </a:pPr>
            <a:r>
              <a:rPr lang="de-DE" sz="1600" dirty="0"/>
              <a:t>Sie husten oder niesen.</a:t>
            </a:r>
          </a:p>
          <a:p>
            <a:pPr marL="800100" lvl="3" indent="-342900">
              <a:spcBef>
                <a:spcPts val="1500"/>
              </a:spcBef>
              <a:buClr>
                <a:schemeClr val="tx1"/>
              </a:buClr>
            </a:pPr>
            <a:r>
              <a:rPr lang="de-DE" sz="1600" dirty="0"/>
              <a:t>Sie eine kranke Person zu Hause oder im öffentlichen Gesundheitswesen betreuen. </a:t>
            </a:r>
          </a:p>
          <a:p>
            <a:pPr marL="342900" lvl="2" indent="-342900">
              <a:spcBef>
                <a:spcPts val="1500"/>
              </a:spcBef>
              <a:buClr>
                <a:schemeClr val="tx1"/>
              </a:buClr>
            </a:pPr>
            <a:r>
              <a:rPr lang="de-DE" sz="1800" dirty="0"/>
              <a:t>Masken allein schützen nicht - sie sollten zusammen mit anderen Hygienemaßnahmen verwendet werden.</a:t>
            </a:r>
          </a:p>
          <a:p>
            <a:pPr marL="342900" lvl="2" indent="-342900">
              <a:spcBef>
                <a:spcPts val="1500"/>
              </a:spcBef>
              <a:buClr>
                <a:schemeClr val="tx1"/>
              </a:buClr>
            </a:pPr>
            <a:r>
              <a:rPr lang="de-DE" sz="1800" dirty="0"/>
              <a:t>Befolgen Sie die Hinweise des Herstellers zur Verwendung der Maske.</a:t>
            </a:r>
          </a:p>
        </p:txBody>
      </p:sp>
    </p:spTree>
    <p:extLst>
      <p:ext uri="{BB962C8B-B14F-4D97-AF65-F5344CB8AC3E}">
        <p14:creationId xmlns:p14="http://schemas.microsoft.com/office/powerpoint/2010/main" val="1603419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6D2DBA-DF50-4F44-98DB-2AF8FCFD776C}"/>
              </a:ext>
            </a:extLst>
          </p:cNvPr>
          <p:cNvSpPr>
            <a:spLocks noGrp="1"/>
          </p:cNvSpPr>
          <p:nvPr>
            <p:ph type="body" sz="quarter" idx="13"/>
          </p:nvPr>
        </p:nvSpPr>
        <p:spPr>
          <a:xfrm>
            <a:off x="804231" y="3864362"/>
            <a:ext cx="7910111" cy="1318214"/>
          </a:xfrm>
        </p:spPr>
        <p:txBody>
          <a:bodyPr/>
          <a:lstStyle/>
          <a:p>
            <a:pPr marL="0" indent="0" algn="ctr">
              <a:lnSpc>
                <a:spcPct val="100000"/>
              </a:lnSpc>
              <a:spcBef>
                <a:spcPts val="0"/>
              </a:spcBef>
              <a:buNone/>
            </a:pPr>
            <a:r>
              <a:rPr lang="de-DE" sz="2200" dirty="0"/>
              <a:t>Bleiben Sie auf dem Laufenden mit Neuigkeiten und Informationen durch die dedizierte International SOS-Website:</a:t>
            </a:r>
            <a:br>
              <a:rPr lang="en-AU" sz="2400" dirty="0"/>
            </a:br>
            <a:r>
              <a:rPr lang="en-AU" sz="2400" b="1" dirty="0">
                <a:solidFill>
                  <a:srgbClr val="233E94"/>
                </a:solidFill>
              </a:rPr>
              <a:t>https://pandemic.internationalsos.com/2019-ncov</a:t>
            </a:r>
            <a:r>
              <a:rPr lang="en-US" sz="2400" b="1" dirty="0">
                <a:solidFill>
                  <a:srgbClr val="233E94"/>
                </a:solidFill>
              </a:rPr>
              <a:t> </a:t>
            </a:r>
            <a:endParaRPr lang="en-AU" sz="2400" b="1" dirty="0">
              <a:solidFill>
                <a:srgbClr val="233E94"/>
              </a:solidFill>
            </a:endParaRPr>
          </a:p>
        </p:txBody>
      </p:sp>
      <p:sp>
        <p:nvSpPr>
          <p:cNvPr id="5" name="Title 1">
            <a:extLst>
              <a:ext uri="{FF2B5EF4-FFF2-40B4-BE49-F238E27FC236}">
                <a16:creationId xmlns:a16="http://schemas.microsoft.com/office/drawing/2014/main" id="{EA04A97A-A453-49BE-A99E-7F5BAAED7486}"/>
              </a:ext>
            </a:extLst>
          </p:cNvPr>
          <p:cNvSpPr>
            <a:spLocks noGrp="1"/>
          </p:cNvSpPr>
          <p:nvPr>
            <p:ph type="ctrTitle"/>
          </p:nvPr>
        </p:nvSpPr>
        <p:spPr>
          <a:xfrm>
            <a:off x="576000" y="360000"/>
            <a:ext cx="7352386" cy="758795"/>
          </a:xfrm>
        </p:spPr>
        <p:txBody>
          <a:bodyPr/>
          <a:lstStyle/>
          <a:p>
            <a:r>
              <a:rPr lang="en-GB" dirty="0" err="1"/>
              <a:t>Mehr</a:t>
            </a:r>
            <a:r>
              <a:rPr lang="en-GB" dirty="0"/>
              <a:t> </a:t>
            </a:r>
            <a:r>
              <a:rPr lang="en-GB" dirty="0" err="1"/>
              <a:t>Informationen</a:t>
            </a:r>
            <a:r>
              <a:rPr lang="en-GB" dirty="0"/>
              <a:t> </a:t>
            </a:r>
            <a:r>
              <a:rPr lang="en-GB" dirty="0" err="1"/>
              <a:t>zu</a:t>
            </a:r>
            <a:r>
              <a:rPr lang="en-GB" dirty="0"/>
              <a:t> COVID-19</a:t>
            </a:r>
            <a:endParaRPr lang="en-GB" strike="sngStrike" dirty="0">
              <a:solidFill>
                <a:srgbClr val="FF0000"/>
              </a:solidFill>
            </a:endParaRPr>
          </a:p>
        </p:txBody>
      </p:sp>
      <p:pic>
        <p:nvPicPr>
          <p:cNvPr id="8" name="Picture 7">
            <a:extLst>
              <a:ext uri="{FF2B5EF4-FFF2-40B4-BE49-F238E27FC236}">
                <a16:creationId xmlns:a16="http://schemas.microsoft.com/office/drawing/2014/main" id="{149C0561-39E4-466C-BE30-EF9556FD00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5592" y="1371787"/>
            <a:ext cx="4542090" cy="2239583"/>
          </a:xfrm>
          <a:prstGeom prst="rect">
            <a:avLst/>
          </a:prstGeom>
        </p:spPr>
      </p:pic>
    </p:spTree>
    <p:extLst>
      <p:ext uri="{BB962C8B-B14F-4D97-AF65-F5344CB8AC3E}">
        <p14:creationId xmlns:p14="http://schemas.microsoft.com/office/powerpoint/2010/main" val="330850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err="1"/>
              <a:t>Haben</a:t>
            </a:r>
            <a:r>
              <a:rPr lang="en-GB" dirty="0"/>
              <a:t> Sie </a:t>
            </a:r>
            <a:r>
              <a:rPr lang="en-GB" dirty="0" err="1"/>
              <a:t>Fragen</a:t>
            </a:r>
            <a:r>
              <a:rPr lang="en-GB" dirty="0"/>
              <a:t>? </a:t>
            </a:r>
          </a:p>
        </p:txBody>
      </p:sp>
      <p:sp>
        <p:nvSpPr>
          <p:cNvPr id="6" name="Text Box 9"/>
          <p:cNvSpPr txBox="1">
            <a:spLocks noChangeArrowheads="1"/>
          </p:cNvSpPr>
          <p:nvPr/>
        </p:nvSpPr>
        <p:spPr bwMode="auto">
          <a:xfrm>
            <a:off x="663173" y="5262654"/>
            <a:ext cx="4140647" cy="892552"/>
          </a:xfrm>
          <a:prstGeom prst="rect">
            <a:avLst/>
          </a:prstGeom>
          <a:noFill/>
          <a:ln w="9525">
            <a:noFill/>
            <a:miter lim="800000"/>
            <a:headEnd/>
            <a:tailEnd/>
          </a:ln>
        </p:spPr>
        <p:txBody>
          <a:bodyPr wrap="square">
            <a:spAutoFit/>
          </a:bodyPr>
          <a:lstStyle/>
          <a:p>
            <a:pPr>
              <a:spcBef>
                <a:spcPct val="20000"/>
              </a:spcBef>
            </a:pPr>
            <a:r>
              <a:rPr lang="en-AU" sz="1000" dirty="0">
                <a:solidFill>
                  <a:schemeClr val="bg2">
                    <a:lumMod val="65000"/>
                  </a:schemeClr>
                </a:solidFill>
              </a:rPr>
              <a:t>Disclaimer: </a:t>
            </a:r>
            <a:r>
              <a:rPr lang="de-DE" sz="1000" dirty="0">
                <a:solidFill>
                  <a:schemeClr val="bg2">
                    <a:lumMod val="65000"/>
                  </a:schemeClr>
                </a:solidFill>
              </a:rPr>
              <a:t>Diese Präsentation wurde zu Bildungszwecken entwickelt. Es ist kein Ersatz für professionelle, medizinische Beratung. Sollten Sie Fragen oder Bedenken zu einem der Themen des Posters haben, wenden Sie sich bitte an Ihre Ärztin oder Ihren Arzt. </a:t>
            </a:r>
            <a:endParaRPr lang="x-none" sz="1000" dirty="0">
              <a:solidFill>
                <a:schemeClr val="bg2">
                  <a:lumMod val="65000"/>
                </a:schemeClr>
              </a:solidFill>
            </a:endParaRPr>
          </a:p>
          <a:p>
            <a:pPr>
              <a:spcBef>
                <a:spcPct val="20000"/>
              </a:spcBef>
            </a:pPr>
            <a:endParaRPr lang="en-US" sz="1000" b="0" dirty="0">
              <a:solidFill>
                <a:schemeClr val="bg2">
                  <a:lumMod val="65000"/>
                </a:schemeClr>
              </a:solidFill>
            </a:endParaRPr>
          </a:p>
        </p:txBody>
      </p:sp>
      <p:sp>
        <p:nvSpPr>
          <p:cNvPr id="7" name="Text Box 9"/>
          <p:cNvSpPr txBox="1">
            <a:spLocks noChangeArrowheads="1"/>
          </p:cNvSpPr>
          <p:nvPr/>
        </p:nvSpPr>
        <p:spPr bwMode="auto">
          <a:xfrm>
            <a:off x="4779962" y="6519863"/>
            <a:ext cx="4364038" cy="215444"/>
          </a:xfrm>
          <a:prstGeom prst="rect">
            <a:avLst/>
          </a:prstGeom>
          <a:noFill/>
          <a:ln w="9525">
            <a:noFill/>
            <a:miter lim="800000"/>
            <a:headEnd/>
            <a:tailEnd/>
          </a:ln>
          <a:effectLst/>
        </p:spPr>
        <p:txBody>
          <a:bodyPr>
            <a:spAutoFit/>
          </a:bodyPr>
          <a:lstStyle/>
          <a:p>
            <a:pPr algn="r">
              <a:spcBef>
                <a:spcPts val="0"/>
              </a:spcBef>
              <a:defRPr/>
            </a:pPr>
            <a:r>
              <a:rPr lang="en-US" sz="800" b="0" dirty="0">
                <a:solidFill>
                  <a:schemeClr val="bg2">
                    <a:lumMod val="65000"/>
                  </a:schemeClr>
                </a:solidFill>
                <a:latin typeface="Arial" pitchFamily="34" charset="0"/>
                <a:cs typeface="Arial" pitchFamily="34" charset="0"/>
              </a:rPr>
              <a:t>© 2020 AEA International Holdings Pte. Ltd.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irthday cake&#10;&#10;Description automatically generated">
            <a:extLst>
              <a:ext uri="{FF2B5EF4-FFF2-40B4-BE49-F238E27FC236}">
                <a16:creationId xmlns:a16="http://schemas.microsoft.com/office/drawing/2014/main" id="{A023FC3B-CE1C-4178-A236-B9322E7009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46"/>
          <a:stretch/>
        </p:blipFill>
        <p:spPr>
          <a:xfrm>
            <a:off x="533705" y="2139265"/>
            <a:ext cx="3777038" cy="3804335"/>
          </a:xfrm>
          <a:prstGeom prst="rect">
            <a:avLst/>
          </a:prstGeom>
        </p:spPr>
      </p:pic>
      <p:sp>
        <p:nvSpPr>
          <p:cNvPr id="2" name="Title 1">
            <a:extLst>
              <a:ext uri="{FF2B5EF4-FFF2-40B4-BE49-F238E27FC236}">
                <a16:creationId xmlns:a16="http://schemas.microsoft.com/office/drawing/2014/main" id="{695657F0-CF26-4376-B247-46CC58DC17D0}"/>
              </a:ext>
            </a:extLst>
          </p:cNvPr>
          <p:cNvSpPr>
            <a:spLocks noGrp="1"/>
          </p:cNvSpPr>
          <p:nvPr>
            <p:ph type="ctrTitle"/>
          </p:nvPr>
        </p:nvSpPr>
        <p:spPr>
          <a:xfrm>
            <a:off x="546503" y="360001"/>
            <a:ext cx="8323185" cy="1709042"/>
          </a:xfrm>
        </p:spPr>
        <p:txBody>
          <a:bodyPr/>
          <a:lstStyle/>
          <a:p>
            <a:r>
              <a:rPr lang="de-DE" dirty="0"/>
              <a:t>Schweres Akutes Respiratorisches Syndrom Coronavirus 2</a:t>
            </a:r>
            <a:r>
              <a:rPr lang="en-AU" dirty="0"/>
              <a:t> (SARS-CoV-2) </a:t>
            </a:r>
            <a:r>
              <a:rPr lang="en-AU" dirty="0" err="1"/>
              <a:t>verursacht</a:t>
            </a:r>
            <a:r>
              <a:rPr lang="en-AU" dirty="0"/>
              <a:t> COVID-19</a:t>
            </a:r>
            <a:br>
              <a:rPr lang="en-AU" dirty="0"/>
            </a:br>
            <a:endParaRPr lang="en-AU" dirty="0"/>
          </a:p>
        </p:txBody>
      </p:sp>
      <p:sp>
        <p:nvSpPr>
          <p:cNvPr id="5" name="Text Placeholder 3">
            <a:extLst>
              <a:ext uri="{FF2B5EF4-FFF2-40B4-BE49-F238E27FC236}">
                <a16:creationId xmlns:a16="http://schemas.microsoft.com/office/drawing/2014/main" id="{2AE9CD20-27B7-49DE-AC54-D2495B22EF37}"/>
              </a:ext>
            </a:extLst>
          </p:cNvPr>
          <p:cNvSpPr txBox="1">
            <a:spLocks/>
          </p:cNvSpPr>
          <p:nvPr/>
        </p:nvSpPr>
        <p:spPr>
          <a:xfrm>
            <a:off x="4339138" y="2033082"/>
            <a:ext cx="4530549" cy="4016700"/>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1500"/>
              </a:spcBef>
              <a:buClr>
                <a:schemeClr val="tx1"/>
              </a:buClr>
            </a:pPr>
            <a:r>
              <a:rPr lang="en-AU" dirty="0"/>
              <a:t>SARS-CoV-2 </a:t>
            </a:r>
            <a:r>
              <a:rPr lang="en-US" dirty="0" err="1"/>
              <a:t>ist</a:t>
            </a:r>
            <a:r>
              <a:rPr lang="en-US" dirty="0"/>
              <a:t> </a:t>
            </a:r>
            <a:r>
              <a:rPr lang="en-US" dirty="0" err="1"/>
              <a:t>ein</a:t>
            </a:r>
            <a:r>
              <a:rPr lang="en-US" dirty="0"/>
              <a:t> </a:t>
            </a:r>
            <a:r>
              <a:rPr lang="en-US" dirty="0" err="1"/>
              <a:t>neues</a:t>
            </a:r>
            <a:r>
              <a:rPr lang="en-US" dirty="0"/>
              <a:t> Virus. </a:t>
            </a:r>
            <a:endParaRPr lang="en-GB" dirty="0"/>
          </a:p>
          <a:p>
            <a:pPr>
              <a:lnSpc>
                <a:spcPct val="100000"/>
              </a:lnSpc>
              <a:spcBef>
                <a:spcPts val="1500"/>
              </a:spcBef>
              <a:buClr>
                <a:schemeClr val="tx1"/>
              </a:buClr>
            </a:pPr>
            <a:r>
              <a:rPr lang="de-DE" dirty="0"/>
              <a:t>Die ersten Fälle wurden Ende Dezember 2019 bei Menschen mit </a:t>
            </a:r>
            <a:r>
              <a:rPr lang="de-DE" b="1" dirty="0"/>
              <a:t>Lungenentzündung</a:t>
            </a:r>
            <a:r>
              <a:rPr lang="de-DE" dirty="0"/>
              <a:t> in Wuhan, China, identifiziert.</a:t>
            </a:r>
          </a:p>
          <a:p>
            <a:pPr>
              <a:lnSpc>
                <a:spcPct val="100000"/>
              </a:lnSpc>
              <a:spcBef>
                <a:spcPts val="1500"/>
              </a:spcBef>
              <a:buClr>
                <a:schemeClr val="tx1"/>
              </a:buClr>
            </a:pPr>
            <a:r>
              <a:rPr lang="de-DE" dirty="0"/>
              <a:t>Wahrscheinlich begann es bei Tieren, breitet sich aber nun auch unter Menschen aus.</a:t>
            </a:r>
          </a:p>
          <a:p>
            <a:pPr>
              <a:lnSpc>
                <a:spcPct val="100000"/>
              </a:lnSpc>
              <a:spcBef>
                <a:spcPts val="1500"/>
              </a:spcBef>
              <a:buClr>
                <a:schemeClr val="tx1"/>
              </a:buClr>
            </a:pPr>
            <a:r>
              <a:rPr lang="de-DE" dirty="0"/>
              <a:t>Da dieses Virus neu ist, lernen wir ständig dazu, und das, was wir jetzt wissen, könnte sich möglicherweise noch ändern.</a:t>
            </a:r>
            <a:endParaRPr lang="en-GB" dirty="0"/>
          </a:p>
        </p:txBody>
      </p:sp>
    </p:spTree>
    <p:extLst>
      <p:ext uri="{BB962C8B-B14F-4D97-AF65-F5344CB8AC3E}">
        <p14:creationId xmlns:p14="http://schemas.microsoft.com/office/powerpoint/2010/main" val="172459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99" y="360000"/>
            <a:ext cx="7330371" cy="1227500"/>
          </a:xfrm>
        </p:spPr>
        <p:txBody>
          <a:bodyPr/>
          <a:lstStyle/>
          <a:p>
            <a:r>
              <a:rPr lang="de-DE" dirty="0"/>
              <a:t>Durch Reisende wurde das Virus in andere Länder verbreitet. </a:t>
            </a:r>
            <a:endParaRPr lang="en-AU" dirty="0"/>
          </a:p>
        </p:txBody>
      </p:sp>
      <p:sp>
        <p:nvSpPr>
          <p:cNvPr id="4" name="Text Placeholder 3"/>
          <p:cNvSpPr>
            <a:spLocks noGrp="1"/>
          </p:cNvSpPr>
          <p:nvPr>
            <p:ph type="body" sz="quarter" idx="13"/>
          </p:nvPr>
        </p:nvSpPr>
        <p:spPr>
          <a:xfrm>
            <a:off x="576000" y="1917289"/>
            <a:ext cx="4648263" cy="3997735"/>
          </a:xfrm>
        </p:spPr>
        <p:txBody>
          <a:bodyPr/>
          <a:lstStyle/>
          <a:p>
            <a:pPr>
              <a:lnSpc>
                <a:spcPct val="100000"/>
              </a:lnSpc>
              <a:spcBef>
                <a:spcPts val="1500"/>
              </a:spcBef>
              <a:buClr>
                <a:schemeClr val="tx1"/>
              </a:buClr>
            </a:pPr>
            <a:r>
              <a:rPr lang="de-DE" dirty="0"/>
              <a:t>Viele Länder haben den Virus inzwischen bei Reisenden entdeckt.</a:t>
            </a:r>
          </a:p>
          <a:p>
            <a:pPr>
              <a:lnSpc>
                <a:spcPct val="100000"/>
              </a:lnSpc>
              <a:spcBef>
                <a:spcPts val="1500"/>
              </a:spcBef>
              <a:buClr>
                <a:schemeClr val="tx1"/>
              </a:buClr>
            </a:pPr>
            <a:r>
              <a:rPr lang="de-DE" dirty="0"/>
              <a:t>Einige Menschen, die mit diesen Reisenden in Kontakt waren, haben sich auch infiziert.</a:t>
            </a:r>
          </a:p>
          <a:p>
            <a:pPr>
              <a:lnSpc>
                <a:spcPct val="100000"/>
              </a:lnSpc>
              <a:spcBef>
                <a:spcPts val="1500"/>
              </a:spcBef>
              <a:buClr>
                <a:schemeClr val="tx1"/>
              </a:buClr>
            </a:pPr>
            <a:r>
              <a:rPr lang="de-DE" dirty="0"/>
              <a:t>Es ist möglich, dass es auch an weiteren Orten Fälle von COVID-19 gibt.</a:t>
            </a:r>
          </a:p>
          <a:p>
            <a:pPr>
              <a:lnSpc>
                <a:spcPct val="100000"/>
              </a:lnSpc>
              <a:spcBef>
                <a:spcPts val="1500"/>
              </a:spcBef>
              <a:buClr>
                <a:schemeClr val="tx1"/>
              </a:buClr>
            </a:pPr>
            <a:r>
              <a:rPr lang="de-DE" dirty="0"/>
              <a:t>Obwohl wir vieles über dieses neue Virus noch nicht wissen, können wir der Krankheit vorbeugen und einen Ausbruch stoppen.</a:t>
            </a:r>
          </a:p>
          <a:p>
            <a:pPr>
              <a:lnSpc>
                <a:spcPct val="100000"/>
              </a:lnSpc>
              <a:spcBef>
                <a:spcPts val="1500"/>
              </a:spcBef>
            </a:pPr>
            <a:endParaRPr lang="en-AU" dirty="0"/>
          </a:p>
        </p:txBody>
      </p:sp>
      <p:pic>
        <p:nvPicPr>
          <p:cNvPr id="5" name="Picture 4" descr="A picture containing table, photo, cake, sitting&#10;&#10;Description automatically generated">
            <a:extLst>
              <a:ext uri="{FF2B5EF4-FFF2-40B4-BE49-F238E27FC236}">
                <a16:creationId xmlns:a16="http://schemas.microsoft.com/office/drawing/2014/main" id="{2777ED6E-3825-40FB-828F-7F579B2B2F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4264" y="1132302"/>
            <a:ext cx="3919736" cy="4907290"/>
          </a:xfrm>
          <a:prstGeom prst="rect">
            <a:avLst/>
          </a:prstGeom>
        </p:spPr>
      </p:pic>
    </p:spTree>
    <p:extLst>
      <p:ext uri="{BB962C8B-B14F-4D97-AF65-F5344CB8AC3E}">
        <p14:creationId xmlns:p14="http://schemas.microsoft.com/office/powerpoint/2010/main" val="166765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360000"/>
            <a:ext cx="7772400" cy="722511"/>
          </a:xfrm>
        </p:spPr>
        <p:txBody>
          <a:bodyPr/>
          <a:lstStyle/>
          <a:p>
            <a:r>
              <a:rPr lang="de-DE" dirty="0"/>
              <a:t>Wie wird das Virus verbreitet?</a:t>
            </a:r>
            <a:endParaRPr lang="x-none" dirty="0"/>
          </a:p>
        </p:txBody>
      </p:sp>
      <p:sp>
        <p:nvSpPr>
          <p:cNvPr id="4" name="Text Placeholder 3"/>
          <p:cNvSpPr>
            <a:spLocks noGrp="1"/>
          </p:cNvSpPr>
          <p:nvPr>
            <p:ph type="body" sz="quarter" idx="13"/>
          </p:nvPr>
        </p:nvSpPr>
        <p:spPr>
          <a:xfrm>
            <a:off x="539999" y="1049036"/>
            <a:ext cx="5588658" cy="5649220"/>
          </a:xfrm>
        </p:spPr>
        <p:txBody>
          <a:bodyPr/>
          <a:lstStyle/>
          <a:p>
            <a:pPr>
              <a:lnSpc>
                <a:spcPct val="100000"/>
              </a:lnSpc>
              <a:spcBef>
                <a:spcPts val="1500"/>
              </a:spcBef>
              <a:buClr>
                <a:schemeClr val="tx1"/>
              </a:buClr>
            </a:pPr>
            <a:r>
              <a:rPr lang="de-DE" dirty="0">
                <a:highlight>
                  <a:srgbClr val="FFFFFF"/>
                </a:highlight>
              </a:rPr>
              <a:t>Die meisten Menschen werden durch andere Personen infiziert.</a:t>
            </a:r>
          </a:p>
          <a:p>
            <a:pPr>
              <a:lnSpc>
                <a:spcPct val="100000"/>
              </a:lnSpc>
              <a:spcBef>
                <a:spcPts val="1500"/>
              </a:spcBef>
              <a:buClr>
                <a:schemeClr val="tx1"/>
              </a:buClr>
            </a:pPr>
            <a:r>
              <a:rPr lang="de-DE" dirty="0">
                <a:highlight>
                  <a:srgbClr val="FFFFFF"/>
                </a:highlight>
              </a:rPr>
              <a:t>Das Virus verbreitet sich wahrscheinlich auf dieselbe Weise wie Erkältungen und Grippe - durch Tröpfchen, die beim Sprechen, Husten   und Niesen entstehen.</a:t>
            </a:r>
            <a:endParaRPr lang="en-US" dirty="0">
              <a:highlight>
                <a:srgbClr val="FFFFFF"/>
              </a:highlight>
            </a:endParaRPr>
          </a:p>
          <a:p>
            <a:pPr>
              <a:lnSpc>
                <a:spcPct val="100000"/>
              </a:lnSpc>
              <a:spcBef>
                <a:spcPts val="1500"/>
              </a:spcBef>
              <a:buClr>
                <a:schemeClr val="tx1"/>
              </a:buClr>
            </a:pPr>
            <a:r>
              <a:rPr lang="de-DE" dirty="0">
                <a:highlight>
                  <a:srgbClr val="FFFFFF"/>
                </a:highlight>
              </a:rPr>
              <a:t>Menschen können sich anstecken, wenn diese Tröpfchen in die Nase, die Augen oder den   Mund gelangen</a:t>
            </a:r>
            <a:r>
              <a:rPr lang="en-US" dirty="0">
                <a:highlight>
                  <a:srgbClr val="FFFFFF"/>
                </a:highlight>
              </a:rPr>
              <a:t>. </a:t>
            </a:r>
          </a:p>
          <a:p>
            <a:pPr>
              <a:lnSpc>
                <a:spcPct val="100000"/>
              </a:lnSpc>
              <a:spcBef>
                <a:spcPts val="1500"/>
              </a:spcBef>
              <a:buClr>
                <a:schemeClr val="tx1"/>
              </a:buClr>
            </a:pPr>
            <a:r>
              <a:rPr lang="de-DE" dirty="0">
                <a:highlight>
                  <a:srgbClr val="FFFFFF"/>
                </a:highlight>
              </a:rPr>
              <a:t>Durch das Berühren kontaminierter Gegenstände werden die Tröpfchen auf die Hände gelegt. Wenn Sie Ihr Gesicht berühren, können die Tröpfchen in Ihre Nase / Augen / Mund gelangen</a:t>
            </a:r>
            <a:r>
              <a:rPr lang="en-US" dirty="0">
                <a:highlight>
                  <a:srgbClr val="FFFFFF"/>
                </a:highlight>
              </a:rPr>
              <a:t>.</a:t>
            </a:r>
          </a:p>
          <a:p>
            <a:pPr>
              <a:lnSpc>
                <a:spcPct val="100000"/>
              </a:lnSpc>
              <a:spcBef>
                <a:spcPts val="1500"/>
              </a:spcBef>
              <a:buClr>
                <a:schemeClr val="tx1"/>
              </a:buClr>
            </a:pPr>
            <a:r>
              <a:rPr lang="de-DE" dirty="0">
                <a:highlight>
                  <a:srgbClr val="FFFFFF"/>
                </a:highlight>
              </a:rPr>
              <a:t>Einige Menschen haben sich nach dem Kontakt mit einer infizierten Person angesteckt, wobei die Symptome minimal oder gar nicht auftraten. </a:t>
            </a:r>
            <a:endParaRPr lang="en-US" dirty="0">
              <a:highlight>
                <a:srgbClr val="FFFFFF"/>
              </a:highlight>
            </a:endParaRPr>
          </a:p>
        </p:txBody>
      </p:sp>
      <p:pic>
        <p:nvPicPr>
          <p:cNvPr id="15" name="Picture 14" descr="A picture containing table, cake, decorated, sitting&#10;&#10;Description automatically generated">
            <a:extLst>
              <a:ext uri="{FF2B5EF4-FFF2-40B4-BE49-F238E27FC236}">
                <a16:creationId xmlns:a16="http://schemas.microsoft.com/office/drawing/2014/main" id="{A76B8394-85BC-4F6B-AEF5-1A095E43A4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1359" y="1164468"/>
            <a:ext cx="3157375" cy="3679675"/>
          </a:xfrm>
          <a:prstGeom prst="rect">
            <a:avLst/>
          </a:prstGeom>
        </p:spPr>
      </p:pic>
    </p:spTree>
    <p:extLst>
      <p:ext uri="{BB962C8B-B14F-4D97-AF65-F5344CB8AC3E}">
        <p14:creationId xmlns:p14="http://schemas.microsoft.com/office/powerpoint/2010/main" val="97277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57F0-CF26-4376-B247-46CC58DC17D0}"/>
              </a:ext>
            </a:extLst>
          </p:cNvPr>
          <p:cNvSpPr>
            <a:spLocks noGrp="1"/>
          </p:cNvSpPr>
          <p:nvPr>
            <p:ph type="ctrTitle"/>
          </p:nvPr>
        </p:nvSpPr>
        <p:spPr>
          <a:xfrm>
            <a:off x="540000" y="360000"/>
            <a:ext cx="6518025" cy="1271650"/>
          </a:xfrm>
        </p:spPr>
        <p:txBody>
          <a:bodyPr/>
          <a:lstStyle/>
          <a:p>
            <a:r>
              <a:rPr lang="de-DE" dirty="0">
                <a:highlight>
                  <a:srgbClr val="FFFFFF"/>
                </a:highlight>
              </a:rPr>
              <a:t>Die Symptome beginnen wie viele andere Krankheiten </a:t>
            </a:r>
            <a:endParaRPr lang="en-AU" sz="1800" b="0" dirty="0">
              <a:solidFill>
                <a:schemeClr val="tx1"/>
              </a:solidFill>
              <a:highlight>
                <a:srgbClr val="FFFFFF"/>
              </a:highlight>
              <a:latin typeface="+mn-lt"/>
              <a:ea typeface="+mn-ea"/>
              <a:cs typeface="+mn-cs"/>
            </a:endParaRPr>
          </a:p>
        </p:txBody>
      </p:sp>
      <p:sp>
        <p:nvSpPr>
          <p:cNvPr id="9" name="Text Placeholder 8">
            <a:extLst>
              <a:ext uri="{FF2B5EF4-FFF2-40B4-BE49-F238E27FC236}">
                <a16:creationId xmlns:a16="http://schemas.microsoft.com/office/drawing/2014/main" id="{3C445FB6-402A-4B2D-9DBD-15A15D5F883F}"/>
              </a:ext>
            </a:extLst>
          </p:cNvPr>
          <p:cNvSpPr txBox="1">
            <a:spLocks/>
          </p:cNvSpPr>
          <p:nvPr/>
        </p:nvSpPr>
        <p:spPr>
          <a:xfrm>
            <a:off x="454874" y="3226937"/>
            <a:ext cx="1121328" cy="316384"/>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lnSpc>
                <a:spcPct val="80000"/>
              </a:lnSpc>
              <a:spcBef>
                <a:spcPts val="1200"/>
              </a:spcBef>
              <a:buNone/>
            </a:pPr>
            <a:r>
              <a:rPr lang="en-AU" sz="1400" b="1" dirty="0" err="1">
                <a:highlight>
                  <a:srgbClr val="FFFFFF"/>
                </a:highlight>
              </a:rPr>
              <a:t>Fieber</a:t>
            </a:r>
            <a:endParaRPr lang="en-AU" sz="1400" b="1" dirty="0">
              <a:highlight>
                <a:srgbClr val="FFFFFF"/>
              </a:highlight>
            </a:endParaRPr>
          </a:p>
        </p:txBody>
      </p:sp>
      <p:sp>
        <p:nvSpPr>
          <p:cNvPr id="10" name="Text Placeholder 8">
            <a:extLst>
              <a:ext uri="{FF2B5EF4-FFF2-40B4-BE49-F238E27FC236}">
                <a16:creationId xmlns:a16="http://schemas.microsoft.com/office/drawing/2014/main" id="{F0605070-2A8A-427C-83F2-6338FF389E61}"/>
              </a:ext>
            </a:extLst>
          </p:cNvPr>
          <p:cNvSpPr txBox="1">
            <a:spLocks/>
          </p:cNvSpPr>
          <p:nvPr/>
        </p:nvSpPr>
        <p:spPr>
          <a:xfrm>
            <a:off x="1132055" y="3736172"/>
            <a:ext cx="1121328" cy="316384"/>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lnSpc>
                <a:spcPct val="80000"/>
              </a:lnSpc>
              <a:spcBef>
                <a:spcPts val="1200"/>
              </a:spcBef>
              <a:buNone/>
            </a:pPr>
            <a:r>
              <a:rPr lang="en-AU" sz="1400" b="1" dirty="0" err="1">
                <a:highlight>
                  <a:srgbClr val="FFFFFF"/>
                </a:highlight>
              </a:rPr>
              <a:t>Husten</a:t>
            </a:r>
            <a:endParaRPr lang="en-AU" sz="1400" b="1" dirty="0">
              <a:highlight>
                <a:srgbClr val="FFFFFF"/>
              </a:highlight>
            </a:endParaRPr>
          </a:p>
        </p:txBody>
      </p:sp>
      <p:sp>
        <p:nvSpPr>
          <p:cNvPr id="11" name="Text Placeholder 8">
            <a:extLst>
              <a:ext uri="{FF2B5EF4-FFF2-40B4-BE49-F238E27FC236}">
                <a16:creationId xmlns:a16="http://schemas.microsoft.com/office/drawing/2014/main" id="{2DE0BB6B-3C11-48B6-92A2-893F833C2B86}"/>
              </a:ext>
            </a:extLst>
          </p:cNvPr>
          <p:cNvSpPr txBox="1">
            <a:spLocks/>
          </p:cNvSpPr>
          <p:nvPr/>
        </p:nvSpPr>
        <p:spPr>
          <a:xfrm>
            <a:off x="3996431" y="3055854"/>
            <a:ext cx="1344676" cy="554508"/>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lnSpc>
                <a:spcPct val="80000"/>
              </a:lnSpc>
              <a:spcBef>
                <a:spcPts val="1200"/>
              </a:spcBef>
              <a:buNone/>
            </a:pPr>
            <a:r>
              <a:rPr lang="en-AU" sz="1400" b="1" dirty="0" err="1">
                <a:highlight>
                  <a:srgbClr val="FFFFFF"/>
                </a:highlight>
              </a:rPr>
              <a:t>Kurz</a:t>
            </a:r>
            <a:r>
              <a:rPr lang="en-AU" sz="1400" b="1" dirty="0">
                <a:highlight>
                  <a:srgbClr val="FFFFFF"/>
                </a:highlight>
              </a:rPr>
              <a:t>-</a:t>
            </a:r>
            <a:br>
              <a:rPr lang="en-AU" sz="1400" b="1" dirty="0">
                <a:highlight>
                  <a:srgbClr val="FFFFFF"/>
                </a:highlight>
              </a:rPr>
            </a:br>
            <a:r>
              <a:rPr lang="en-AU" sz="1400" b="1" dirty="0" err="1">
                <a:highlight>
                  <a:srgbClr val="FFFFFF"/>
                </a:highlight>
              </a:rPr>
              <a:t>atmigkeit</a:t>
            </a:r>
            <a:endParaRPr lang="en-AU" sz="1400" b="1" dirty="0">
              <a:highlight>
                <a:srgbClr val="FFFFFF"/>
              </a:highlight>
            </a:endParaRPr>
          </a:p>
        </p:txBody>
      </p:sp>
      <p:sp>
        <p:nvSpPr>
          <p:cNvPr id="12" name="Text Placeholder 8">
            <a:extLst>
              <a:ext uri="{FF2B5EF4-FFF2-40B4-BE49-F238E27FC236}">
                <a16:creationId xmlns:a16="http://schemas.microsoft.com/office/drawing/2014/main" id="{9D353B0C-BCB7-4898-80A2-0FB1CA2722D2}"/>
              </a:ext>
            </a:extLst>
          </p:cNvPr>
          <p:cNvSpPr txBox="1">
            <a:spLocks/>
          </p:cNvSpPr>
          <p:nvPr/>
        </p:nvSpPr>
        <p:spPr>
          <a:xfrm>
            <a:off x="6842183" y="3610362"/>
            <a:ext cx="1344676" cy="554502"/>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lnSpc>
                <a:spcPct val="80000"/>
              </a:lnSpc>
              <a:spcBef>
                <a:spcPts val="0"/>
              </a:spcBef>
              <a:buNone/>
            </a:pPr>
            <a:r>
              <a:rPr lang="en-AU" sz="1400" b="1" dirty="0" err="1">
                <a:highlight>
                  <a:srgbClr val="FFFFFF"/>
                </a:highlight>
              </a:rPr>
              <a:t>Muskel</a:t>
            </a:r>
            <a:r>
              <a:rPr lang="en-AU" sz="1400" b="1" dirty="0">
                <a:highlight>
                  <a:srgbClr val="FFFFFF"/>
                </a:highlight>
              </a:rPr>
              <a:t>-</a:t>
            </a:r>
            <a:br>
              <a:rPr lang="en-AU" sz="1400" b="1" dirty="0">
                <a:highlight>
                  <a:srgbClr val="FFFFFF"/>
                </a:highlight>
              </a:rPr>
            </a:br>
            <a:r>
              <a:rPr lang="en-AU" sz="1400" b="1" dirty="0" err="1">
                <a:highlight>
                  <a:srgbClr val="FFFFFF"/>
                </a:highlight>
              </a:rPr>
              <a:t>Schmerzen</a:t>
            </a:r>
            <a:endParaRPr lang="en-AU" sz="1400" b="1" dirty="0">
              <a:highlight>
                <a:srgbClr val="FFFFFF"/>
              </a:highlight>
            </a:endParaRPr>
          </a:p>
        </p:txBody>
      </p:sp>
      <p:sp>
        <p:nvSpPr>
          <p:cNvPr id="15" name="Text Placeholder 8">
            <a:extLst>
              <a:ext uri="{FF2B5EF4-FFF2-40B4-BE49-F238E27FC236}">
                <a16:creationId xmlns:a16="http://schemas.microsoft.com/office/drawing/2014/main" id="{B88A68D1-178C-4A81-9DCF-CAD47A692DDC}"/>
              </a:ext>
            </a:extLst>
          </p:cNvPr>
          <p:cNvSpPr txBox="1">
            <a:spLocks/>
          </p:cNvSpPr>
          <p:nvPr/>
        </p:nvSpPr>
        <p:spPr>
          <a:xfrm>
            <a:off x="7856186" y="3002356"/>
            <a:ext cx="1370254" cy="382773"/>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lnSpc>
                <a:spcPct val="80000"/>
              </a:lnSpc>
              <a:spcBef>
                <a:spcPts val="1200"/>
              </a:spcBef>
              <a:buNone/>
            </a:pPr>
            <a:r>
              <a:rPr lang="en-AU" sz="1400" b="1" dirty="0" err="1">
                <a:highlight>
                  <a:srgbClr val="FFFFFF"/>
                </a:highlight>
              </a:rPr>
              <a:t>Durchfall</a:t>
            </a:r>
            <a:endParaRPr lang="en-AU" sz="1400" b="1" dirty="0">
              <a:highlight>
                <a:srgbClr val="FFFFFF"/>
              </a:highlight>
            </a:endParaRPr>
          </a:p>
        </p:txBody>
      </p:sp>
      <p:sp>
        <p:nvSpPr>
          <p:cNvPr id="16" name="Text Placeholder 8">
            <a:extLst>
              <a:ext uri="{FF2B5EF4-FFF2-40B4-BE49-F238E27FC236}">
                <a16:creationId xmlns:a16="http://schemas.microsoft.com/office/drawing/2014/main" id="{5107C032-156F-42B3-9874-C2C9554AFB10}"/>
              </a:ext>
            </a:extLst>
          </p:cNvPr>
          <p:cNvSpPr txBox="1">
            <a:spLocks/>
          </p:cNvSpPr>
          <p:nvPr/>
        </p:nvSpPr>
        <p:spPr>
          <a:xfrm>
            <a:off x="1771804" y="3267798"/>
            <a:ext cx="1754946" cy="435443"/>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lnSpc>
                <a:spcPct val="80000"/>
              </a:lnSpc>
              <a:spcBef>
                <a:spcPts val="0"/>
              </a:spcBef>
              <a:buNone/>
            </a:pPr>
            <a:r>
              <a:rPr lang="en-AU" sz="1400" b="1" dirty="0">
                <a:highlight>
                  <a:srgbClr val="FFFFFF"/>
                </a:highlight>
              </a:rPr>
              <a:t>Hals-</a:t>
            </a:r>
            <a:br>
              <a:rPr lang="en-AU" sz="1400" b="1" dirty="0">
                <a:highlight>
                  <a:srgbClr val="FFFFFF"/>
                </a:highlight>
              </a:rPr>
            </a:br>
            <a:r>
              <a:rPr lang="en-AU" sz="1400" b="1" dirty="0" err="1">
                <a:highlight>
                  <a:srgbClr val="FFFFFF"/>
                </a:highlight>
              </a:rPr>
              <a:t>schmerzen</a:t>
            </a:r>
            <a:endParaRPr lang="en-AU" sz="1400" b="1" dirty="0">
              <a:highlight>
                <a:srgbClr val="FFFFFF"/>
              </a:highlight>
            </a:endParaRPr>
          </a:p>
        </p:txBody>
      </p:sp>
      <p:sp>
        <p:nvSpPr>
          <p:cNvPr id="17" name="Rectangle 16">
            <a:extLst>
              <a:ext uri="{FF2B5EF4-FFF2-40B4-BE49-F238E27FC236}">
                <a16:creationId xmlns:a16="http://schemas.microsoft.com/office/drawing/2014/main" id="{75346391-9035-46CF-A444-5AF59056A7FD}"/>
              </a:ext>
            </a:extLst>
          </p:cNvPr>
          <p:cNvSpPr/>
          <p:nvPr/>
        </p:nvSpPr>
        <p:spPr>
          <a:xfrm>
            <a:off x="610063" y="4236832"/>
            <a:ext cx="8352622" cy="1818447"/>
          </a:xfrm>
          <a:prstGeom prst="rect">
            <a:avLst/>
          </a:prstGeom>
        </p:spPr>
        <p:txBody>
          <a:bodyPr wrap="square">
            <a:spAutoFit/>
          </a:bodyPr>
          <a:lstStyle/>
          <a:p>
            <a:pPr marL="0" lvl="2" indent="0">
              <a:spcBef>
                <a:spcPts val="500"/>
              </a:spcBef>
              <a:buNone/>
            </a:pPr>
            <a:r>
              <a:rPr lang="de-DE" dirty="0">
                <a:highlight>
                  <a:srgbClr val="FFFFFF"/>
                </a:highlight>
              </a:rPr>
              <a:t>Die Symptome können bereits einen Tag nach der Exposition auftreten können aber bis zu 14 Tage dauern (Die Inkubationszeit – also der zeitliche Abschnitt zwischen der Ansteckung mit dem Krankheitserreger und dem Auftreten der ersten Symptome - beträgt 1-14 Tage.). </a:t>
            </a:r>
          </a:p>
          <a:p>
            <a:pPr marL="0" lvl="2" indent="0">
              <a:spcBef>
                <a:spcPts val="500"/>
              </a:spcBef>
              <a:buNone/>
            </a:pPr>
            <a:r>
              <a:rPr lang="de-DE" dirty="0">
                <a:highlight>
                  <a:srgbClr val="FFFFFF"/>
                </a:highlight>
              </a:rPr>
              <a:t>Manche Menschen haben keine Symptome, die meisten haben nur eine leichte Erkrankung. Die Krankheit kann schwer und manchmal auch tödlich sein.</a:t>
            </a:r>
            <a:endParaRPr lang="en-AU" dirty="0">
              <a:highlight>
                <a:srgbClr val="FFFFFF"/>
              </a:highlight>
            </a:endParaRPr>
          </a:p>
        </p:txBody>
      </p:sp>
      <p:pic>
        <p:nvPicPr>
          <p:cNvPr id="18" name="Picture 17">
            <a:extLst>
              <a:ext uri="{FF2B5EF4-FFF2-40B4-BE49-F238E27FC236}">
                <a16:creationId xmlns:a16="http://schemas.microsoft.com/office/drawing/2014/main" id="{34F5801F-FA13-4380-ADCC-80C01614E68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0001" y="1309933"/>
            <a:ext cx="936492" cy="1922324"/>
          </a:xfrm>
          <a:prstGeom prst="rect">
            <a:avLst/>
          </a:prstGeom>
        </p:spPr>
      </p:pic>
      <p:pic>
        <p:nvPicPr>
          <p:cNvPr id="5" name="Picture 4">
            <a:extLst>
              <a:ext uri="{FF2B5EF4-FFF2-40B4-BE49-F238E27FC236}">
                <a16:creationId xmlns:a16="http://schemas.microsoft.com/office/drawing/2014/main" id="{8BDEDE64-C5F3-4B47-A43E-05C7280A3D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64821" y="1684190"/>
            <a:ext cx="952082" cy="1672295"/>
          </a:xfrm>
          <a:prstGeom prst="rect">
            <a:avLst/>
          </a:prstGeom>
        </p:spPr>
      </p:pic>
      <p:pic>
        <p:nvPicPr>
          <p:cNvPr id="19" name="Picture 18">
            <a:extLst>
              <a:ext uri="{FF2B5EF4-FFF2-40B4-BE49-F238E27FC236}">
                <a16:creationId xmlns:a16="http://schemas.microsoft.com/office/drawing/2014/main" id="{E2DD8D67-2CB2-4107-9616-8BF633428D5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88692" y="2090471"/>
            <a:ext cx="968181" cy="1700575"/>
          </a:xfrm>
          <a:prstGeom prst="rect">
            <a:avLst/>
          </a:prstGeom>
        </p:spPr>
      </p:pic>
      <p:pic>
        <p:nvPicPr>
          <p:cNvPr id="20" name="Picture 19">
            <a:extLst>
              <a:ext uri="{FF2B5EF4-FFF2-40B4-BE49-F238E27FC236}">
                <a16:creationId xmlns:a16="http://schemas.microsoft.com/office/drawing/2014/main" id="{474BECB4-5E61-4774-A0DE-991F9941E64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flipH="1">
            <a:off x="4138846" y="1323642"/>
            <a:ext cx="1004442" cy="1764263"/>
          </a:xfrm>
          <a:prstGeom prst="rect">
            <a:avLst/>
          </a:prstGeom>
        </p:spPr>
      </p:pic>
      <p:pic>
        <p:nvPicPr>
          <p:cNvPr id="21" name="Picture 20">
            <a:extLst>
              <a:ext uri="{FF2B5EF4-FFF2-40B4-BE49-F238E27FC236}">
                <a16:creationId xmlns:a16="http://schemas.microsoft.com/office/drawing/2014/main" id="{AD6E2B10-F3EB-4E4E-8E9A-155F47430B8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flipH="1">
            <a:off x="7023531" y="1961303"/>
            <a:ext cx="988160" cy="1735666"/>
          </a:xfrm>
          <a:prstGeom prst="rect">
            <a:avLst/>
          </a:prstGeom>
        </p:spPr>
      </p:pic>
      <p:pic>
        <p:nvPicPr>
          <p:cNvPr id="22" name="Picture 21">
            <a:extLst>
              <a:ext uri="{FF2B5EF4-FFF2-40B4-BE49-F238E27FC236}">
                <a16:creationId xmlns:a16="http://schemas.microsoft.com/office/drawing/2014/main" id="{AC1737A0-98C2-4595-BE44-085F02D94456}"/>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025233" y="1548842"/>
            <a:ext cx="1032160" cy="1410756"/>
          </a:xfrm>
          <a:prstGeom prst="rect">
            <a:avLst/>
          </a:prstGeom>
        </p:spPr>
      </p:pic>
      <p:sp>
        <p:nvSpPr>
          <p:cNvPr id="23" name="Text Placeholder 8">
            <a:extLst>
              <a:ext uri="{FF2B5EF4-FFF2-40B4-BE49-F238E27FC236}">
                <a16:creationId xmlns:a16="http://schemas.microsoft.com/office/drawing/2014/main" id="{1D1E54BA-D275-4576-B9DE-A0DB44417883}"/>
              </a:ext>
            </a:extLst>
          </p:cNvPr>
          <p:cNvSpPr txBox="1">
            <a:spLocks/>
          </p:cNvSpPr>
          <p:nvPr/>
        </p:nvSpPr>
        <p:spPr>
          <a:xfrm>
            <a:off x="3103478" y="3696969"/>
            <a:ext cx="1315317" cy="435443"/>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lnSpc>
                <a:spcPct val="80000"/>
              </a:lnSpc>
              <a:spcBef>
                <a:spcPts val="0"/>
              </a:spcBef>
              <a:buNone/>
            </a:pPr>
            <a:r>
              <a:rPr lang="en-AU" sz="1400" b="1" dirty="0" err="1">
                <a:highlight>
                  <a:srgbClr val="FFFFFF"/>
                </a:highlight>
              </a:rPr>
              <a:t>Erschöpfung</a:t>
            </a:r>
            <a:endParaRPr lang="en-AU" sz="1400" b="1" dirty="0">
              <a:highlight>
                <a:srgbClr val="FFFFFF"/>
              </a:highlight>
            </a:endParaRPr>
          </a:p>
        </p:txBody>
      </p:sp>
      <p:pic>
        <p:nvPicPr>
          <p:cNvPr id="24" name="Picture 23">
            <a:extLst>
              <a:ext uri="{FF2B5EF4-FFF2-40B4-BE49-F238E27FC236}">
                <a16:creationId xmlns:a16="http://schemas.microsoft.com/office/drawing/2014/main" id="{FC988048-F0A8-44AA-8306-7C49C4C5FA5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734502" y="1908255"/>
            <a:ext cx="1684294" cy="1684294"/>
          </a:xfrm>
          <a:prstGeom prst="rect">
            <a:avLst/>
          </a:prstGeom>
        </p:spPr>
      </p:pic>
      <p:sp>
        <p:nvSpPr>
          <p:cNvPr id="25" name="Text Placeholder 8">
            <a:extLst>
              <a:ext uri="{FF2B5EF4-FFF2-40B4-BE49-F238E27FC236}">
                <a16:creationId xmlns:a16="http://schemas.microsoft.com/office/drawing/2014/main" id="{9D4B0520-51B4-41D6-8E16-4711A825F72D}"/>
              </a:ext>
            </a:extLst>
          </p:cNvPr>
          <p:cNvSpPr txBox="1">
            <a:spLocks/>
          </p:cNvSpPr>
          <p:nvPr/>
        </p:nvSpPr>
        <p:spPr>
          <a:xfrm>
            <a:off x="4761880" y="3611098"/>
            <a:ext cx="1754946" cy="554508"/>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lnSpc>
                <a:spcPct val="80000"/>
              </a:lnSpc>
              <a:spcBef>
                <a:spcPts val="1200"/>
              </a:spcBef>
              <a:buNone/>
            </a:pPr>
            <a:r>
              <a:rPr lang="de-DE" sz="1400" b="1" dirty="0">
                <a:highlight>
                  <a:srgbClr val="FFFFFF"/>
                </a:highlight>
              </a:rPr>
              <a:t>Plötzlicher Verlust des Geruchs- und Geschmackssinns</a:t>
            </a:r>
            <a:endParaRPr lang="en-AU" sz="1400" b="1" dirty="0">
              <a:highlight>
                <a:srgbClr val="FFFFFF"/>
              </a:highlight>
            </a:endParaRPr>
          </a:p>
        </p:txBody>
      </p:sp>
      <p:pic>
        <p:nvPicPr>
          <p:cNvPr id="26" name="Picture 25">
            <a:extLst>
              <a:ext uri="{FF2B5EF4-FFF2-40B4-BE49-F238E27FC236}">
                <a16:creationId xmlns:a16="http://schemas.microsoft.com/office/drawing/2014/main" id="{2D1E06AF-AC57-4CD3-A1CF-8D10DE98DD2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15817" y="1412889"/>
            <a:ext cx="1022208" cy="2152586"/>
          </a:xfrm>
          <a:prstGeom prst="rect">
            <a:avLst/>
          </a:prstGeom>
        </p:spPr>
      </p:pic>
      <p:sp>
        <p:nvSpPr>
          <p:cNvPr id="27" name="Text Placeholder 8">
            <a:extLst>
              <a:ext uri="{FF2B5EF4-FFF2-40B4-BE49-F238E27FC236}">
                <a16:creationId xmlns:a16="http://schemas.microsoft.com/office/drawing/2014/main" id="{D3182F15-364C-44F0-B66E-FA44987B7AD2}"/>
              </a:ext>
            </a:extLst>
          </p:cNvPr>
          <p:cNvSpPr txBox="1">
            <a:spLocks/>
          </p:cNvSpPr>
          <p:nvPr/>
        </p:nvSpPr>
        <p:spPr>
          <a:xfrm>
            <a:off x="5962546" y="3086837"/>
            <a:ext cx="1170311" cy="554502"/>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lnSpc>
                <a:spcPct val="80000"/>
              </a:lnSpc>
              <a:spcBef>
                <a:spcPts val="0"/>
              </a:spcBef>
              <a:buNone/>
            </a:pPr>
            <a:r>
              <a:rPr lang="en-AU" sz="1400" b="1" dirty="0">
                <a:highlight>
                  <a:srgbClr val="FFFFFF"/>
                </a:highlight>
              </a:rPr>
              <a:t>Kopf-</a:t>
            </a:r>
            <a:r>
              <a:rPr lang="en-AU" sz="1400" b="1" dirty="0" err="1">
                <a:highlight>
                  <a:srgbClr val="FFFFFF"/>
                </a:highlight>
              </a:rPr>
              <a:t>schmerzen</a:t>
            </a:r>
            <a:endParaRPr lang="en-AU" sz="1400" b="1" dirty="0">
              <a:highlight>
                <a:srgbClr val="FFFFFF"/>
              </a:highlight>
            </a:endParaRPr>
          </a:p>
        </p:txBody>
      </p:sp>
      <p:pic>
        <p:nvPicPr>
          <p:cNvPr id="28" name="Picture 27">
            <a:extLst>
              <a:ext uri="{FF2B5EF4-FFF2-40B4-BE49-F238E27FC236}">
                <a16:creationId xmlns:a16="http://schemas.microsoft.com/office/drawing/2014/main" id="{CE0B6269-91D2-47FA-9174-3EAF76E48C7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829589" y="1238947"/>
            <a:ext cx="1436543" cy="1795680"/>
          </a:xfrm>
          <a:prstGeom prst="rect">
            <a:avLst/>
          </a:prstGeom>
        </p:spPr>
      </p:pic>
    </p:spTree>
    <p:extLst>
      <p:ext uri="{BB962C8B-B14F-4D97-AF65-F5344CB8AC3E}">
        <p14:creationId xmlns:p14="http://schemas.microsoft.com/office/powerpoint/2010/main" val="161999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504" y="360000"/>
            <a:ext cx="7772400" cy="722511"/>
          </a:xfrm>
        </p:spPr>
        <p:txBody>
          <a:bodyPr/>
          <a:lstStyle/>
          <a:p>
            <a:r>
              <a:rPr lang="en-US" dirty="0"/>
              <a:t>Diagnose und </a:t>
            </a:r>
            <a:r>
              <a:rPr lang="en-US" dirty="0" err="1"/>
              <a:t>Behandlung</a:t>
            </a:r>
            <a:endParaRPr lang="en-AU" dirty="0"/>
          </a:p>
        </p:txBody>
      </p:sp>
      <p:sp>
        <p:nvSpPr>
          <p:cNvPr id="4" name="Text Placeholder 3"/>
          <p:cNvSpPr>
            <a:spLocks noGrp="1"/>
          </p:cNvSpPr>
          <p:nvPr>
            <p:ph type="body" sz="quarter" idx="13"/>
          </p:nvPr>
        </p:nvSpPr>
        <p:spPr>
          <a:xfrm>
            <a:off x="4303837" y="1548891"/>
            <a:ext cx="4267209" cy="1253406"/>
          </a:xfrm>
        </p:spPr>
        <p:txBody>
          <a:bodyPr/>
          <a:lstStyle/>
          <a:p>
            <a:pPr marL="0" indent="0">
              <a:lnSpc>
                <a:spcPct val="100000"/>
              </a:lnSpc>
              <a:spcBef>
                <a:spcPts val="1500"/>
              </a:spcBef>
              <a:buNone/>
            </a:pPr>
            <a:r>
              <a:rPr lang="de-DE" dirty="0"/>
              <a:t>Da die Symptome anderen Krankheiten ähneln, sind Untersuchungen zur Bestätigung der Diagnose erforderlich, wie z. B. Bluttest und Rachenabstrich.</a:t>
            </a:r>
            <a:endParaRPr lang="en-US" dirty="0"/>
          </a:p>
        </p:txBody>
      </p:sp>
      <p:sp>
        <p:nvSpPr>
          <p:cNvPr id="5" name="Text Placeholder 3">
            <a:extLst>
              <a:ext uri="{FF2B5EF4-FFF2-40B4-BE49-F238E27FC236}">
                <a16:creationId xmlns:a16="http://schemas.microsoft.com/office/drawing/2014/main" id="{35CBD408-D18C-41C0-A3E1-2B861444F107}"/>
              </a:ext>
            </a:extLst>
          </p:cNvPr>
          <p:cNvSpPr txBox="1">
            <a:spLocks/>
          </p:cNvSpPr>
          <p:nvPr/>
        </p:nvSpPr>
        <p:spPr>
          <a:xfrm>
            <a:off x="575999" y="3843486"/>
            <a:ext cx="4485857" cy="2443014"/>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1500"/>
              </a:spcBef>
              <a:buNone/>
            </a:pPr>
            <a:r>
              <a:rPr lang="de-DE" b="1" dirty="0"/>
              <a:t>Es gibt keine spezifische Behandlung.</a:t>
            </a:r>
            <a:endParaRPr lang="en-AU" b="1" dirty="0"/>
          </a:p>
          <a:p>
            <a:pPr marL="0" indent="0">
              <a:lnSpc>
                <a:spcPct val="100000"/>
              </a:lnSpc>
              <a:spcBef>
                <a:spcPts val="1500"/>
              </a:spcBef>
              <a:buNone/>
            </a:pPr>
            <a:r>
              <a:rPr lang="de-DE" dirty="0"/>
              <a:t>Leichte Symptome können mit Medikamenten behandelt werden, um das Fieber zu senken oder die Schmerzen zu lindern.</a:t>
            </a:r>
          </a:p>
          <a:p>
            <a:pPr marL="0" indent="0">
              <a:lnSpc>
                <a:spcPct val="100000"/>
              </a:lnSpc>
              <a:spcBef>
                <a:spcPts val="1500"/>
              </a:spcBef>
              <a:buNone/>
            </a:pPr>
            <a:r>
              <a:rPr lang="de-DE" dirty="0"/>
              <a:t>Bei stärkeren Symptomen ist eine Behandlung im Krankenhaus erforderlich.</a:t>
            </a:r>
          </a:p>
        </p:txBody>
      </p:sp>
      <p:pic>
        <p:nvPicPr>
          <p:cNvPr id="7" name="Picture 6">
            <a:extLst>
              <a:ext uri="{FF2B5EF4-FFF2-40B4-BE49-F238E27FC236}">
                <a16:creationId xmlns:a16="http://schemas.microsoft.com/office/drawing/2014/main" id="{CF9696CC-1D63-44C6-93FB-3A99D34F664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5599" y="1011301"/>
            <a:ext cx="3288637" cy="2903396"/>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6252B748-57FE-40BD-B3BD-F64C0C8BCB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9765" y="3014514"/>
            <a:ext cx="4084235" cy="3118586"/>
          </a:xfrm>
          <a:prstGeom prst="rect">
            <a:avLst/>
          </a:prstGeom>
        </p:spPr>
      </p:pic>
    </p:spTree>
    <p:extLst>
      <p:ext uri="{BB962C8B-B14F-4D97-AF65-F5344CB8AC3E}">
        <p14:creationId xmlns:p14="http://schemas.microsoft.com/office/powerpoint/2010/main" val="207839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7CC645-AB11-4656-AE7B-A3EA855792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7375" y="731436"/>
            <a:ext cx="2890349" cy="3736391"/>
          </a:xfrm>
          <a:prstGeom prst="rect">
            <a:avLst/>
          </a:prstGeom>
        </p:spPr>
      </p:pic>
      <p:sp>
        <p:nvSpPr>
          <p:cNvPr id="2" name="Title 1"/>
          <p:cNvSpPr>
            <a:spLocks noGrp="1"/>
          </p:cNvSpPr>
          <p:nvPr>
            <p:ph type="ctrTitle"/>
          </p:nvPr>
        </p:nvSpPr>
        <p:spPr>
          <a:xfrm>
            <a:off x="546504" y="372934"/>
            <a:ext cx="6815400" cy="722511"/>
          </a:xfrm>
        </p:spPr>
        <p:txBody>
          <a:bodyPr/>
          <a:lstStyle/>
          <a:p>
            <a:r>
              <a:rPr lang="en-GB" dirty="0"/>
              <a:t>So </a:t>
            </a:r>
            <a:r>
              <a:rPr lang="en-GB" dirty="0" err="1"/>
              <a:t>verhindern</a:t>
            </a:r>
            <a:r>
              <a:rPr lang="en-GB" dirty="0"/>
              <a:t> Sie COVID-19</a:t>
            </a:r>
            <a:endParaRPr lang="en-GB" strike="sngStrike" dirty="0">
              <a:solidFill>
                <a:srgbClr val="FF0000"/>
              </a:solidFill>
            </a:endParaRPr>
          </a:p>
        </p:txBody>
      </p:sp>
      <p:sp>
        <p:nvSpPr>
          <p:cNvPr id="4" name="Text Placeholder 3"/>
          <p:cNvSpPr>
            <a:spLocks noGrp="1"/>
          </p:cNvSpPr>
          <p:nvPr>
            <p:ph type="body" sz="quarter" idx="13"/>
          </p:nvPr>
        </p:nvSpPr>
        <p:spPr>
          <a:xfrm>
            <a:off x="611614" y="1095445"/>
            <a:ext cx="6028672" cy="4278973"/>
          </a:xfrm>
        </p:spPr>
        <p:txBody>
          <a:bodyPr/>
          <a:lstStyle/>
          <a:p>
            <a:pPr marL="0" indent="0">
              <a:lnSpc>
                <a:spcPct val="100000"/>
              </a:lnSpc>
              <a:spcBef>
                <a:spcPts val="1500"/>
              </a:spcBef>
              <a:buNone/>
            </a:pPr>
            <a:r>
              <a:rPr lang="de-DE" b="1" dirty="0"/>
              <a:t>Achten Sie auf eine gründliche persönliche Hygiene:</a:t>
            </a:r>
          </a:p>
          <a:p>
            <a:pPr marL="358775" indent="-358775">
              <a:lnSpc>
                <a:spcPct val="100000"/>
              </a:lnSpc>
              <a:spcBef>
                <a:spcPts val="500"/>
              </a:spcBef>
            </a:pPr>
            <a:r>
              <a:rPr lang="de-DE" dirty="0"/>
              <a:t>Waschen Sie sich regelmäßig die Hände mit und Seife und Wasser. </a:t>
            </a:r>
            <a:r>
              <a:rPr lang="en-AU" dirty="0"/>
              <a:t> </a:t>
            </a:r>
          </a:p>
          <a:p>
            <a:pPr marL="358775" lvl="3" indent="-358775">
              <a:spcBef>
                <a:spcPts val="500"/>
              </a:spcBef>
              <a:buFont typeface="Arial" panose="020B0604020202020204" pitchFamily="34" charset="0"/>
              <a:buChar char="•"/>
              <a:tabLst>
                <a:tab pos="1257300" algn="l"/>
              </a:tabLst>
            </a:pPr>
            <a:r>
              <a:rPr lang="de-DE" sz="1800" dirty="0"/>
              <a:t>Verwenden Sie ein Handdesinfektionsmittel auf Alkoholbasis, wenn Seife und Wasser nicht verfügbar sind</a:t>
            </a:r>
            <a:r>
              <a:rPr lang="en-AU" sz="1800" dirty="0"/>
              <a:t>. </a:t>
            </a:r>
          </a:p>
          <a:p>
            <a:pPr marL="358775" lvl="3" indent="-358775">
              <a:spcBef>
                <a:spcPts val="500"/>
              </a:spcBef>
              <a:buFont typeface="Arial" panose="020B0604020202020204" pitchFamily="34" charset="0"/>
              <a:buChar char="•"/>
              <a:tabLst>
                <a:tab pos="1257300" algn="l"/>
              </a:tabLst>
            </a:pPr>
            <a:r>
              <a:rPr lang="de-DE" sz="1800" dirty="0"/>
              <a:t>Bedecken Sie Mund und Nase, wenn Sie husten oder niesen. Verwenden Sie ein Taschentuch oder Ihren oberen Ärmel. Werfen Sie das Taschentuch sofort in einen Behälter und waschen Sie sich anschließend die Hände. </a:t>
            </a:r>
          </a:p>
          <a:p>
            <a:pPr marL="358775" lvl="3" indent="-358775">
              <a:spcBef>
                <a:spcPts val="500"/>
              </a:spcBef>
              <a:buFont typeface="Arial" panose="020B0604020202020204" pitchFamily="34" charset="0"/>
              <a:buChar char="•"/>
              <a:tabLst>
                <a:tab pos="1257300" algn="l"/>
              </a:tabLst>
            </a:pPr>
            <a:r>
              <a:rPr lang="de-DE" sz="2000" dirty="0"/>
              <a:t>Teilen Sie keine Lebensmittel, Getränke und persönliche Gegenstände einschließlich Mobiltelefone</a:t>
            </a:r>
            <a:r>
              <a:rPr lang="en-AU" sz="2000" dirty="0"/>
              <a:t>. </a:t>
            </a:r>
          </a:p>
          <a:p>
            <a:pPr marL="358775" lvl="3" indent="-358775">
              <a:spcBef>
                <a:spcPts val="1500"/>
              </a:spcBef>
              <a:buFont typeface="Arial" panose="020B0604020202020204" pitchFamily="34" charset="0"/>
              <a:buChar char="•"/>
              <a:tabLst>
                <a:tab pos="1257300" algn="l"/>
              </a:tabLst>
            </a:pPr>
            <a:endParaRPr lang="en-AU" dirty="0"/>
          </a:p>
        </p:txBody>
      </p:sp>
      <p:sp>
        <p:nvSpPr>
          <p:cNvPr id="7" name="TextBox 6">
            <a:extLst>
              <a:ext uri="{FF2B5EF4-FFF2-40B4-BE49-F238E27FC236}">
                <a16:creationId xmlns:a16="http://schemas.microsoft.com/office/drawing/2014/main" id="{B07190C5-5D27-409E-9979-40CE594D798F}"/>
              </a:ext>
            </a:extLst>
          </p:cNvPr>
          <p:cNvSpPr txBox="1"/>
          <p:nvPr/>
        </p:nvSpPr>
        <p:spPr>
          <a:xfrm>
            <a:off x="692510" y="5469403"/>
            <a:ext cx="6523388" cy="1015663"/>
          </a:xfrm>
          <a:prstGeom prst="rect">
            <a:avLst/>
          </a:prstGeom>
          <a:noFill/>
          <a:ln>
            <a:solidFill>
              <a:srgbClr val="EF820F"/>
            </a:solidFill>
          </a:ln>
        </p:spPr>
        <p:txBody>
          <a:bodyPr wrap="square" rtlCol="0">
            <a:spAutoFit/>
          </a:bodyPr>
          <a:lstStyle/>
          <a:p>
            <a:r>
              <a:rPr lang="de-DE" sz="2000" b="1" dirty="0"/>
              <a:t>Wer auch nur leichte Symptome aufweist, sollte am besten zu Hause bleiben. Beachten Sie lokale Richtlinien.</a:t>
            </a:r>
            <a:r>
              <a:rPr lang="en-AU" sz="2000" b="1" dirty="0"/>
              <a:t> </a:t>
            </a:r>
          </a:p>
        </p:txBody>
      </p:sp>
    </p:spTree>
    <p:extLst>
      <p:ext uri="{BB962C8B-B14F-4D97-AF65-F5344CB8AC3E}">
        <p14:creationId xmlns:p14="http://schemas.microsoft.com/office/powerpoint/2010/main" val="184015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6000" y="359999"/>
            <a:ext cx="7435885" cy="809895"/>
          </a:xfrm>
        </p:spPr>
        <p:txBody>
          <a:bodyPr/>
          <a:lstStyle/>
          <a:p>
            <a:r>
              <a:rPr lang="de-DE" dirty="0"/>
              <a:t>Vermeiden Sie eine mögliche Übertragung.</a:t>
            </a:r>
            <a:endParaRPr lang="en-GB" dirty="0"/>
          </a:p>
        </p:txBody>
      </p:sp>
      <p:sp>
        <p:nvSpPr>
          <p:cNvPr id="5" name="Text Placeholder 8"/>
          <p:cNvSpPr>
            <a:spLocks noGrp="1"/>
          </p:cNvSpPr>
          <p:nvPr>
            <p:ph type="body" sz="quarter" idx="13"/>
          </p:nvPr>
        </p:nvSpPr>
        <p:spPr>
          <a:xfrm>
            <a:off x="576000" y="1632029"/>
            <a:ext cx="6114167" cy="4757195"/>
          </a:xfrm>
        </p:spPr>
        <p:txBody>
          <a:bodyPr/>
          <a:lstStyle/>
          <a:p>
            <a:pPr marL="342900" lvl="2" indent="-342900">
              <a:spcBef>
                <a:spcPts val="600"/>
              </a:spcBef>
              <a:spcAft>
                <a:spcPts val="600"/>
              </a:spcAft>
            </a:pPr>
            <a:r>
              <a:rPr lang="de-DE" sz="1600" dirty="0"/>
              <a:t>Halten Sie einen Abstand von 1,5 Metern (3-6 Fuß) zu anderen Personen ein, auch wenn diese gesund erscheinen, und vermeiden Sie den direkten Kontakt.</a:t>
            </a:r>
            <a:endParaRPr lang="en-AU" sz="1600" dirty="0"/>
          </a:p>
          <a:p>
            <a:pPr marL="342900" lvl="2" indent="-342900">
              <a:spcBef>
                <a:spcPts val="600"/>
              </a:spcBef>
              <a:spcAft>
                <a:spcPts val="600"/>
              </a:spcAft>
            </a:pPr>
            <a:r>
              <a:rPr lang="de-DE" sz="1600" dirty="0"/>
              <a:t>Vermeiden Sie es, Ihr Gesicht (Augen, Nase und Mund) zu berühren - insbesondere, wenn Sie Gegenstände berührt haben, die von vielen Menschen gehandhabt werden (z. B. Geländer und Türgriffe).</a:t>
            </a:r>
          </a:p>
          <a:p>
            <a:pPr marL="342900" lvl="2" indent="-342900">
              <a:spcBef>
                <a:spcPts val="600"/>
              </a:spcBef>
              <a:spcAft>
                <a:spcPts val="600"/>
              </a:spcAft>
            </a:pPr>
            <a:r>
              <a:rPr lang="de-DE" sz="1600" dirty="0"/>
              <a:t>Vermeiden Sie das Händeschütteln, Küssen oder Umarmen. Stattdessen empfiehlt sich ein Winken, Verbeugen, Nicken oder eine andere kulturell angemessene Geste zur Begrüßung von Besuchern. Halten Sie einen Abstand von mindestens 1,5 Meter ein.</a:t>
            </a:r>
            <a:endParaRPr lang="en-AU" sz="1600" dirty="0"/>
          </a:p>
          <a:p>
            <a:pPr marL="342900" lvl="2" indent="-342900">
              <a:spcBef>
                <a:spcPts val="600"/>
              </a:spcBef>
              <a:spcAft>
                <a:spcPts val="600"/>
              </a:spcAft>
            </a:pPr>
            <a:r>
              <a:rPr lang="de-DE" sz="1600" dirty="0"/>
              <a:t>Teilen Sie keine Lebensmittel, Getränke und persönliche Gegenstände.</a:t>
            </a:r>
          </a:p>
          <a:p>
            <a:pPr marL="363538" lvl="2" indent="-363538">
              <a:spcBef>
                <a:spcPts val="600"/>
              </a:spcBef>
              <a:spcAft>
                <a:spcPts val="600"/>
              </a:spcAft>
            </a:pPr>
            <a:r>
              <a:rPr lang="de-DE" sz="1600" dirty="0"/>
              <a:t>Arbeiten Sie nach Möglichkeit von zu Hause aus</a:t>
            </a:r>
            <a:r>
              <a:rPr lang="en-AU" sz="1600" dirty="0"/>
              <a:t>. </a:t>
            </a:r>
          </a:p>
          <a:p>
            <a:pPr marL="363538" lvl="2" indent="-363538">
              <a:spcBef>
                <a:spcPts val="600"/>
              </a:spcBef>
              <a:spcAft>
                <a:spcPts val="600"/>
              </a:spcAft>
            </a:pPr>
            <a:r>
              <a:rPr lang="de-DE" sz="1600" dirty="0"/>
              <a:t>Vermeiden Sie Reisen, die nicht unbedingt notwendig sind. </a:t>
            </a:r>
            <a:endParaRPr lang="en-AU" sz="1600" dirty="0"/>
          </a:p>
          <a:p>
            <a:pPr marL="342900" lvl="2" indent="-342900">
              <a:spcBef>
                <a:spcPts val="1500"/>
              </a:spcBef>
            </a:pPr>
            <a:endParaRPr lang="en-AU" sz="1600" dirty="0"/>
          </a:p>
        </p:txBody>
      </p:sp>
      <p:sp>
        <p:nvSpPr>
          <p:cNvPr id="9" name="Text Placeholder 8">
            <a:extLst>
              <a:ext uri="{FF2B5EF4-FFF2-40B4-BE49-F238E27FC236}">
                <a16:creationId xmlns:a16="http://schemas.microsoft.com/office/drawing/2014/main" id="{B894CD00-FCE8-4636-8CCA-3B5B86250A1A}"/>
              </a:ext>
            </a:extLst>
          </p:cNvPr>
          <p:cNvSpPr txBox="1">
            <a:spLocks/>
          </p:cNvSpPr>
          <p:nvPr/>
        </p:nvSpPr>
        <p:spPr>
          <a:xfrm>
            <a:off x="4623779" y="2525966"/>
            <a:ext cx="3691408" cy="980810"/>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1200"/>
              </a:spcBef>
              <a:buFont typeface="Arial" panose="020B0604020202020204" pitchFamily="34" charset="0"/>
              <a:buNone/>
            </a:pPr>
            <a:endParaRPr lang="en-AU" sz="1800" dirty="0"/>
          </a:p>
        </p:txBody>
      </p:sp>
      <p:pic>
        <p:nvPicPr>
          <p:cNvPr id="4" name="Picture 3" descr="A close up of a logo&#10;&#10;Description automatically generated">
            <a:extLst>
              <a:ext uri="{FF2B5EF4-FFF2-40B4-BE49-F238E27FC236}">
                <a16:creationId xmlns:a16="http://schemas.microsoft.com/office/drawing/2014/main" id="{9288F584-7710-482E-9307-33C546211B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3945" y="1020193"/>
            <a:ext cx="3053516" cy="3621255"/>
          </a:xfrm>
          <a:prstGeom prst="rect">
            <a:avLst/>
          </a:prstGeom>
        </p:spPr>
      </p:pic>
    </p:spTree>
    <p:extLst>
      <p:ext uri="{BB962C8B-B14F-4D97-AF65-F5344CB8AC3E}">
        <p14:creationId xmlns:p14="http://schemas.microsoft.com/office/powerpoint/2010/main" val="317456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6000" y="359999"/>
            <a:ext cx="8361523" cy="809895"/>
          </a:xfrm>
        </p:spPr>
        <p:txBody>
          <a:bodyPr/>
          <a:lstStyle/>
          <a:p>
            <a:r>
              <a:rPr lang="de-DE" dirty="0"/>
              <a:t>Vermeiden Sie eine mögliche Übertragung.</a:t>
            </a:r>
            <a:endParaRPr lang="en-GB" dirty="0"/>
          </a:p>
        </p:txBody>
      </p:sp>
      <p:sp>
        <p:nvSpPr>
          <p:cNvPr id="5" name="Text Placeholder 8"/>
          <p:cNvSpPr>
            <a:spLocks noGrp="1"/>
          </p:cNvSpPr>
          <p:nvPr>
            <p:ph type="body" sz="quarter" idx="13"/>
          </p:nvPr>
        </p:nvSpPr>
        <p:spPr>
          <a:xfrm>
            <a:off x="576001" y="1529894"/>
            <a:ext cx="4575421" cy="2555970"/>
          </a:xfrm>
        </p:spPr>
        <p:txBody>
          <a:bodyPr/>
          <a:lstStyle/>
          <a:p>
            <a:pPr marL="342900" lvl="2" indent="-342900">
              <a:spcBef>
                <a:spcPts val="1200"/>
              </a:spcBef>
              <a:spcAft>
                <a:spcPts val="1200"/>
              </a:spcAft>
            </a:pPr>
            <a:r>
              <a:rPr lang="de-DE" sz="1800" dirty="0"/>
              <a:t>Reinigen und desinfizieren Sie täglich häufig berührte Oberflächen. Reinigen Sie häufiger, wenn Sie der Meinung sind, dass sie möglicherweise kontaminiert sind.</a:t>
            </a:r>
            <a:endParaRPr lang="en-AU" sz="1800" dirty="0"/>
          </a:p>
          <a:p>
            <a:pPr marL="342900" lvl="2" indent="-342900">
              <a:spcBef>
                <a:spcPts val="1200"/>
              </a:spcBef>
              <a:spcAft>
                <a:spcPts val="1200"/>
              </a:spcAft>
            </a:pPr>
            <a:r>
              <a:rPr lang="de-DE" sz="1800" dirty="0"/>
              <a:t>Halten Sie Abstand zu Menschen, die krank sind. Vermeiden Sie es, deren Husten oder Niesen ausgesetzt zu sein</a:t>
            </a:r>
            <a:r>
              <a:rPr lang="en-GB" sz="1800" dirty="0"/>
              <a:t>.</a:t>
            </a:r>
          </a:p>
          <a:p>
            <a:pPr marL="342900" lvl="2" indent="-342900">
              <a:spcBef>
                <a:spcPts val="1200"/>
              </a:spcBef>
              <a:spcAft>
                <a:spcPts val="1200"/>
              </a:spcAft>
            </a:pPr>
            <a:r>
              <a:rPr lang="de-DE" sz="1800" dirty="0"/>
              <a:t>Vermeiden Sie Krankenhausbesuche und andere medizinische Einrichtungen, es sei denn, Sie benötigen medizinische Hilfe.</a:t>
            </a:r>
            <a:br>
              <a:rPr lang="en-US" sz="1800" dirty="0"/>
            </a:br>
            <a:endParaRPr lang="en-GB" sz="1800" b="1" strike="sngStrike" dirty="0">
              <a:solidFill>
                <a:srgbClr val="FF0000"/>
              </a:solidFill>
            </a:endParaRPr>
          </a:p>
          <a:p>
            <a:pPr marL="0" lvl="2" indent="0">
              <a:spcBef>
                <a:spcPts val="1200"/>
              </a:spcBef>
              <a:spcAft>
                <a:spcPts val="1200"/>
              </a:spcAft>
              <a:buNone/>
            </a:pPr>
            <a:br>
              <a:rPr lang="en-US" sz="1800" dirty="0"/>
            </a:br>
            <a:endParaRPr lang="en-GB" sz="1800" b="1" strike="sngStrike" dirty="0">
              <a:solidFill>
                <a:srgbClr val="FF0000"/>
              </a:solidFill>
            </a:endParaRPr>
          </a:p>
        </p:txBody>
      </p:sp>
      <p:sp>
        <p:nvSpPr>
          <p:cNvPr id="9" name="Text Placeholder 8">
            <a:extLst>
              <a:ext uri="{FF2B5EF4-FFF2-40B4-BE49-F238E27FC236}">
                <a16:creationId xmlns:a16="http://schemas.microsoft.com/office/drawing/2014/main" id="{B894CD00-FCE8-4636-8CCA-3B5B86250A1A}"/>
              </a:ext>
            </a:extLst>
          </p:cNvPr>
          <p:cNvSpPr txBox="1">
            <a:spLocks/>
          </p:cNvSpPr>
          <p:nvPr/>
        </p:nvSpPr>
        <p:spPr>
          <a:xfrm>
            <a:off x="4623779" y="2525966"/>
            <a:ext cx="3691408" cy="980810"/>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1200"/>
              </a:spcBef>
              <a:buFont typeface="Arial" panose="020B0604020202020204" pitchFamily="34" charset="0"/>
              <a:buNone/>
            </a:pPr>
            <a:endParaRPr lang="en-AU" sz="1800" dirty="0"/>
          </a:p>
        </p:txBody>
      </p:sp>
      <p:pic>
        <p:nvPicPr>
          <p:cNvPr id="6" name="Picture 5" descr="A picture containing clock, table&#10;&#10;Description automatically generated">
            <a:extLst>
              <a:ext uri="{FF2B5EF4-FFF2-40B4-BE49-F238E27FC236}">
                <a16:creationId xmlns:a16="http://schemas.microsoft.com/office/drawing/2014/main" id="{F6F3276C-2CBA-4E1E-96C4-EF625ACFA7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9651" y="1913958"/>
            <a:ext cx="3577872" cy="3185635"/>
          </a:xfrm>
          <a:prstGeom prst="rect">
            <a:avLst/>
          </a:prstGeom>
        </p:spPr>
      </p:pic>
    </p:spTree>
    <p:extLst>
      <p:ext uri="{BB962C8B-B14F-4D97-AF65-F5344CB8AC3E}">
        <p14:creationId xmlns:p14="http://schemas.microsoft.com/office/powerpoint/2010/main" val="3733089491"/>
      </p:ext>
    </p:extLst>
  </p:cSld>
  <p:clrMapOvr>
    <a:masterClrMapping/>
  </p:clrMapOvr>
</p:sld>
</file>

<file path=ppt/theme/theme1.xml><?xml version="1.0" encoding="utf-8"?>
<a:theme xmlns:a="http://schemas.openxmlformats.org/drawingml/2006/main" name="Title - Master">
  <a:themeElements>
    <a:clrScheme name="International SOS">
      <a:dk1>
        <a:sysClr val="windowText" lastClr="000000"/>
      </a:dk1>
      <a:lt1>
        <a:sysClr val="window" lastClr="FFFFFF"/>
      </a:lt1>
      <a:dk2>
        <a:srgbClr val="232762"/>
      </a:dk2>
      <a:lt2>
        <a:srgbClr val="FFFFFF"/>
      </a:lt2>
      <a:accent1>
        <a:srgbClr val="2F4696"/>
      </a:accent1>
      <a:accent2>
        <a:srgbClr val="232762"/>
      </a:accent2>
      <a:accent3>
        <a:srgbClr val="009354"/>
      </a:accent3>
      <a:accent4>
        <a:srgbClr val="6C206B"/>
      </a:accent4>
      <a:accent5>
        <a:srgbClr val="EF820F"/>
      </a:accent5>
      <a:accent6>
        <a:srgbClr val="D4002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1627</Words>
  <Application>Microsoft Office PowerPoint</Application>
  <PresentationFormat>On-screen Show (4:3)</PresentationFormat>
  <Paragraphs>117</Paragraphs>
  <Slides>16</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Title - Master</vt:lpstr>
      <vt:lpstr>PowerPoint Presentation</vt:lpstr>
      <vt:lpstr>Schweres Akutes Respiratorisches Syndrom Coronavirus 2 (SARS-CoV-2) verursacht COVID-19 </vt:lpstr>
      <vt:lpstr>Durch Reisende wurde das Virus in andere Länder verbreitet. </vt:lpstr>
      <vt:lpstr>Wie wird das Virus verbreitet?</vt:lpstr>
      <vt:lpstr>Die Symptome beginnen wie viele andere Krankheiten </vt:lpstr>
      <vt:lpstr>Diagnose und Behandlung</vt:lpstr>
      <vt:lpstr>So verhindern Sie COVID-19</vt:lpstr>
      <vt:lpstr>Vermeiden Sie eine mögliche Übertragung.</vt:lpstr>
      <vt:lpstr>Vermeiden Sie eine mögliche Übertragung.</vt:lpstr>
      <vt:lpstr>Sind Sie auf COVID-19 vorbereitet?</vt:lpstr>
      <vt:lpstr>Was tun, wenn Sie krank werden?</vt:lpstr>
      <vt:lpstr>Untersuchung und Kontaktermittlung</vt:lpstr>
      <vt:lpstr>Nach einer Reise in ein betroffenes Gebiet:</vt:lpstr>
      <vt:lpstr>Wann Sie Masken verwenden sollten</vt:lpstr>
      <vt:lpstr>Mehr Informationen zu COVID-19</vt:lpstr>
      <vt:lpstr>Haben Sie Fragen? </vt:lpstr>
    </vt:vector>
  </TitlesOfParts>
  <Company>International 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SOS</dc:title>
  <dc:creator>International SOS</dc:creator>
  <cp:lastModifiedBy>Sharlie Chan</cp:lastModifiedBy>
  <cp:revision>634</cp:revision>
  <dcterms:created xsi:type="dcterms:W3CDTF">2014-10-09T15:52:28Z</dcterms:created>
  <dcterms:modified xsi:type="dcterms:W3CDTF">2020-07-30T01:21:39Z</dcterms:modified>
</cp:coreProperties>
</file>