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1"/>
  </p:sldMasterIdLst>
  <p:notesMasterIdLst>
    <p:notesMasterId r:id="rId29"/>
  </p:notesMasterIdLst>
  <p:handoutMasterIdLst>
    <p:handoutMasterId r:id="rId30"/>
  </p:handoutMasterIdLst>
  <p:sldIdLst>
    <p:sldId id="260" r:id="rId12"/>
    <p:sldId id="596" r:id="rId13"/>
    <p:sldId id="597" r:id="rId14"/>
    <p:sldId id="615" r:id="rId15"/>
    <p:sldId id="598" r:id="rId16"/>
    <p:sldId id="611" r:id="rId17"/>
    <p:sldId id="616" r:id="rId18"/>
    <p:sldId id="617" r:id="rId19"/>
    <p:sldId id="614" r:id="rId20"/>
    <p:sldId id="601" r:id="rId21"/>
    <p:sldId id="602" r:id="rId22"/>
    <p:sldId id="604" r:id="rId23"/>
    <p:sldId id="605" r:id="rId24"/>
    <p:sldId id="606" r:id="rId25"/>
    <p:sldId id="607" r:id="rId26"/>
    <p:sldId id="619" r:id="rId27"/>
    <p:sldId id="256" r:id="rId28"/>
  </p:sldIdLst>
  <p:sldSz cx="12192000" cy="6858000"/>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5C799-671B-4451-2D16-9304B56A5752}" name="Shweta GUPTA , MD" initials="SG,M" userId="S::Shweta.Gupta@internationalsos.com::78e3a9c2-fabe-405b-a741-d0999f4e37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weta GUPTA , MD" initials="SG,M" lastIdx="1" clrIdx="0">
    <p:extLst>
      <p:ext uri="{19B8F6BF-5375-455C-9EA6-DF929625EA0E}">
        <p15:presenceInfo xmlns:p15="http://schemas.microsoft.com/office/powerpoint/2012/main" userId="S::Shweta.Gupta@internationalsos.com::78e3a9c2-fabe-405b-a741-d0999f4e3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2762"/>
    <a:srgbClr val="20335E"/>
    <a:srgbClr val="273E73"/>
    <a:srgbClr val="324868"/>
    <a:srgbClr val="5276AC"/>
    <a:srgbClr val="233249"/>
    <a:srgbClr val="8FC2E5"/>
    <a:srgbClr val="CCE3F3"/>
    <a:srgbClr val="F6E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92569" autoAdjust="0"/>
  </p:normalViewPr>
  <p:slideViewPr>
    <p:cSldViewPr snapToObjects="1">
      <p:cViewPr varScale="1">
        <p:scale>
          <a:sx n="98" d="100"/>
          <a:sy n="98" d="100"/>
        </p:scale>
        <p:origin x="21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AFCF0A-F2BF-4111-8145-4CF46A1D93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3BFD2A3-3A99-46C3-907B-43DA54505F1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17323E-FA2D-4D82-A41F-6B0CA6FF955D}" type="datetimeFigureOut">
              <a:rPr lang="en-US"/>
              <a:pPr>
                <a:defRPr/>
              </a:pPr>
              <a:t>5/16/2022</a:t>
            </a:fld>
            <a:endParaRPr lang="en-US"/>
          </a:p>
        </p:txBody>
      </p:sp>
      <p:sp>
        <p:nvSpPr>
          <p:cNvPr id="4" name="Footer Placeholder 3">
            <a:extLst>
              <a:ext uri="{FF2B5EF4-FFF2-40B4-BE49-F238E27FC236}">
                <a16:creationId xmlns:a16="http://schemas.microsoft.com/office/drawing/2014/main" id="{282EE6E7-25CB-41AE-9DDE-8035ACCD780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31C504D9-2E41-4CE8-95D5-C9D3607E24F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BA2F2DE-10AB-4B93-A161-8988F020EE0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2D8496-4B77-445A-8967-E79F84757D5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DDF946D-C552-4DB2-BDBC-10368FC819F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41975D-A2E2-4E57-B3C7-258779CB5791}" type="datetimeFigureOut">
              <a:rPr lang="en-GB"/>
              <a:pPr>
                <a:defRPr/>
              </a:pPr>
              <a:t>16/05/2022</a:t>
            </a:fld>
            <a:endParaRPr lang="en-GB"/>
          </a:p>
        </p:txBody>
      </p:sp>
      <p:sp>
        <p:nvSpPr>
          <p:cNvPr id="4" name="Slide Image Placeholder 3">
            <a:extLst>
              <a:ext uri="{FF2B5EF4-FFF2-40B4-BE49-F238E27FC236}">
                <a16:creationId xmlns:a16="http://schemas.microsoft.com/office/drawing/2014/main" id="{C3414BFA-A329-47BA-8188-C2909229BD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52CAFDA-7835-4B4B-A650-C0221CB803F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A1527CC-B15C-447C-A69E-8C0F6C49C46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EB7C484-B15E-4F33-98FA-D11610F323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7E58404-4425-45B0-8BC7-D9EE26BEB18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coronavirus/2019-ncov/transmission/index.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coronavirus/2019-ncov/about/transmissio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0F08C4E-309D-444B-84EB-07E9AA7E4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1AA564C-1FA7-429F-9AD0-822375FED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Content was last updated by International SOS – March 2022</a:t>
            </a:r>
          </a:p>
          <a:p>
            <a:r>
              <a:rPr lang="en-US" dirty="0"/>
              <a:t>Content is subject to change. </a:t>
            </a:r>
            <a:br>
              <a:rPr lang="en-US" dirty="0"/>
            </a:br>
            <a:r>
              <a:rPr lang="en-US" dirty="0"/>
              <a:t>Version 11</a:t>
            </a:r>
            <a:br>
              <a:rPr lang="en-US" dirty="0"/>
            </a:br>
            <a:r>
              <a:rPr lang="en-US" dirty="0"/>
              <a:t>Feedback and comments email to healthpromotion@internationalsos.com </a:t>
            </a:r>
            <a:endParaRPr lang="en-AU" dirty="0"/>
          </a:p>
        </p:txBody>
      </p:sp>
      <p:sp>
        <p:nvSpPr>
          <p:cNvPr id="25604" name="Slide Number Placeholder 3">
            <a:extLst>
              <a:ext uri="{FF2B5EF4-FFF2-40B4-BE49-F238E27FC236}">
                <a16:creationId xmlns:a16="http://schemas.microsoft.com/office/drawing/2014/main" id="{C51517E6-38A4-4CA0-BC2F-E0CF1E629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52F8BB-73A7-4CCE-9351-0F0E308498BC}"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13</a:t>
            </a:fld>
            <a:endParaRPr lang="en-GB" altLang="en-US"/>
          </a:p>
        </p:txBody>
      </p:sp>
    </p:spTree>
    <p:extLst>
      <p:ext uri="{BB962C8B-B14F-4D97-AF65-F5344CB8AC3E}">
        <p14:creationId xmlns:p14="http://schemas.microsoft.com/office/powerpoint/2010/main" val="102387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14</a:t>
            </a:fld>
            <a:endParaRPr lang="en-GB" altLang="en-US"/>
          </a:p>
        </p:txBody>
      </p:sp>
    </p:spTree>
    <p:extLst>
      <p:ext uri="{BB962C8B-B14F-4D97-AF65-F5344CB8AC3E}">
        <p14:creationId xmlns:p14="http://schemas.microsoft.com/office/powerpoint/2010/main" val="350806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WHO guidance on social distancing - </a:t>
            </a:r>
            <a:r>
              <a:rPr lang="en-US" dirty="0">
                <a:hlinkClick r:id="rId3"/>
              </a:rPr>
              <a:t>https://www.who.int/news-room/q-a-detail/q-a-coronaviruses</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US CDC guidance: </a:t>
            </a:r>
            <a:r>
              <a:rPr lang="en-US" sz="1200" u="sng" kern="1200" dirty="0">
                <a:solidFill>
                  <a:schemeClr val="tx1"/>
                </a:solidFill>
                <a:effectLst/>
                <a:latin typeface="+mn-lt"/>
                <a:ea typeface="+mn-ea"/>
                <a:cs typeface="+mn-cs"/>
                <a:hlinkClick r:id="rId4"/>
              </a:rPr>
              <a:t>https://www.cdc.gov/coronavirus/2019-ncov/transmission/index.html</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eaLnBrk="1" hangingPunct="1"/>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15</a:t>
            </a:fld>
            <a:endParaRPr lang="en-GB" altLang="en-US"/>
          </a:p>
        </p:txBody>
      </p:sp>
    </p:spTree>
    <p:extLst>
      <p:ext uri="{BB962C8B-B14F-4D97-AF65-F5344CB8AC3E}">
        <p14:creationId xmlns:p14="http://schemas.microsoft.com/office/powerpoint/2010/main" val="158212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16</a:t>
            </a:fld>
            <a:endParaRPr lang="en-GB" altLang="en-US"/>
          </a:p>
        </p:txBody>
      </p:sp>
    </p:spTree>
    <p:extLst>
      <p:ext uri="{BB962C8B-B14F-4D97-AF65-F5344CB8AC3E}">
        <p14:creationId xmlns:p14="http://schemas.microsoft.com/office/powerpoint/2010/main" val="3280660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FB7BAB2-AFFB-41B1-AFF9-6C21ABECA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61994A-5161-4D1F-96B0-FDC71B849F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Feedback and comments email to healthpromotion@internationalsos.com </a:t>
            </a:r>
            <a:endParaRPr lang="fr-FR" dirty="0"/>
          </a:p>
        </p:txBody>
      </p:sp>
      <p:sp>
        <p:nvSpPr>
          <p:cNvPr id="21508" name="Slide Number Placeholder 3">
            <a:extLst>
              <a:ext uri="{FF2B5EF4-FFF2-40B4-BE49-F238E27FC236}">
                <a16:creationId xmlns:a16="http://schemas.microsoft.com/office/drawing/2014/main" id="{7E85EB1A-61FF-462E-BF31-758B519720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193C0-2014-40B4-83D5-4E5D4B2B073D}"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2</a:t>
            </a:fld>
            <a:endParaRPr lang="en-GB" altLang="en-US"/>
          </a:p>
        </p:txBody>
      </p:sp>
    </p:spTree>
    <p:extLst>
      <p:ext uri="{BB962C8B-B14F-4D97-AF65-F5344CB8AC3E}">
        <p14:creationId xmlns:p14="http://schemas.microsoft.com/office/powerpoint/2010/main" val="340683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3</a:t>
            </a:fld>
            <a:endParaRPr lang="en-GB" altLang="en-US"/>
          </a:p>
        </p:txBody>
      </p:sp>
    </p:spTree>
    <p:extLst>
      <p:ext uri="{BB962C8B-B14F-4D97-AF65-F5344CB8AC3E}">
        <p14:creationId xmlns:p14="http://schemas.microsoft.com/office/powerpoint/2010/main" val="247831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5</a:t>
            </a:fld>
            <a:endParaRPr lang="en-GB" altLang="en-US"/>
          </a:p>
        </p:txBody>
      </p:sp>
    </p:spTree>
    <p:extLst>
      <p:ext uri="{BB962C8B-B14F-4D97-AF65-F5344CB8AC3E}">
        <p14:creationId xmlns:p14="http://schemas.microsoft.com/office/powerpoint/2010/main" val="66194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6</a:t>
            </a:fld>
            <a:endParaRPr lang="en-GB" altLang="en-US"/>
          </a:p>
        </p:txBody>
      </p:sp>
    </p:spTree>
    <p:extLst>
      <p:ext uri="{BB962C8B-B14F-4D97-AF65-F5344CB8AC3E}">
        <p14:creationId xmlns:p14="http://schemas.microsoft.com/office/powerpoint/2010/main" val="336702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9</a:t>
            </a:fld>
            <a:endParaRPr lang="en-GB" altLang="en-US"/>
          </a:p>
        </p:txBody>
      </p:sp>
    </p:spTree>
    <p:extLst>
      <p:ext uri="{BB962C8B-B14F-4D97-AF65-F5344CB8AC3E}">
        <p14:creationId xmlns:p14="http://schemas.microsoft.com/office/powerpoint/2010/main" val="47718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10</a:t>
            </a:fld>
            <a:endParaRPr lang="en-GB" altLang="en-US"/>
          </a:p>
        </p:txBody>
      </p:sp>
    </p:spTree>
    <p:extLst>
      <p:ext uri="{BB962C8B-B14F-4D97-AF65-F5344CB8AC3E}">
        <p14:creationId xmlns:p14="http://schemas.microsoft.com/office/powerpoint/2010/main" val="91310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11</a:t>
            </a:fld>
            <a:endParaRPr lang="en-GB" altLang="en-US"/>
          </a:p>
        </p:txBody>
      </p:sp>
    </p:spTree>
    <p:extLst>
      <p:ext uri="{BB962C8B-B14F-4D97-AF65-F5344CB8AC3E}">
        <p14:creationId xmlns:p14="http://schemas.microsoft.com/office/powerpoint/2010/main" val="18795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r>
              <a:rPr lang="en-AU" sz="1600" dirty="0"/>
              <a:t>Monitor the situation. Know your local health helpline numbers, what to do if you come in contact of a COVID-19 case, or if you develop symptoms.</a:t>
            </a:r>
          </a:p>
          <a:p>
            <a:pPr marL="285750" lvl="2" indent="-285750">
              <a:spcBef>
                <a:spcPts val="0"/>
              </a:spcBef>
              <a:spcAft>
                <a:spcPts val="600"/>
              </a:spcAft>
            </a:pPr>
            <a:r>
              <a:rPr lang="en-AU" sz="1600" dirty="0"/>
              <a:t>Speak to your doctor about any chronic medical conditions you may have, and get them under optimal control. Ensure you have adequate supplies of any necessary equipment and medication. </a:t>
            </a:r>
          </a:p>
          <a:p>
            <a:pPr marL="285750" lvl="2" indent="-285750">
              <a:spcBef>
                <a:spcPts val="0"/>
              </a:spcBef>
              <a:spcAft>
                <a:spcPts val="600"/>
              </a:spcAft>
            </a:pPr>
            <a:r>
              <a:rPr lang="en-AU" sz="1600" dirty="0"/>
              <a:t>Consider how you will manage if authorities impose restrictions for a couple of weeks. </a:t>
            </a:r>
          </a:p>
          <a:p>
            <a:pPr marL="285750" lvl="2" indent="-285750">
              <a:spcBef>
                <a:spcPts val="0"/>
              </a:spcBef>
              <a:spcAft>
                <a:spcPts val="600"/>
              </a:spcAft>
            </a:pPr>
            <a:r>
              <a:rPr lang="en-AU" sz="1600" dirty="0"/>
              <a:t>Plan how you will reduce your risk of infection as the outbreak reaches your area -  limiting your contact with others, restricting visitors to your home, stepping up cleaning. </a:t>
            </a:r>
          </a:p>
          <a:p>
            <a:pPr marL="285750" lvl="2" indent="-285750">
              <a:spcBef>
                <a:spcPts val="0"/>
              </a:spcBef>
              <a:spcAft>
                <a:spcPts val="600"/>
              </a:spcAft>
            </a:pPr>
            <a:r>
              <a:rPr lang="en-AU" sz="1600" dirty="0"/>
              <a:t>Ensure you have access to essentials such as food, water, household supplies and medicines.</a:t>
            </a:r>
          </a:p>
          <a:p>
            <a:pPr marL="285750" lvl="2" indent="-285750">
              <a:spcBef>
                <a:spcPts val="0"/>
              </a:spcBef>
              <a:spcAft>
                <a:spcPts val="600"/>
              </a:spcAft>
            </a:pPr>
            <a:r>
              <a:rPr lang="en-AU" sz="1600" dirty="0"/>
              <a:t>Plan to be able to look after a sick household member - identify an area in the home where they can be as separated from the rest of the family as possible, limiting direct contact, having a separate sleeping area and bathroom if possible.</a:t>
            </a:r>
          </a:p>
          <a:p>
            <a:pPr eaLnBrk="1" hangingPunct="1"/>
            <a:endParaRPr lang="en-US" dirty="0"/>
          </a:p>
          <a:p>
            <a:pPr eaLnBrk="1" hangingPunct="1"/>
            <a:r>
              <a:rPr lang="en-US" dirty="0"/>
              <a:t>WHO guidance on social distancing - </a:t>
            </a:r>
            <a:r>
              <a:rPr lang="en-US" dirty="0">
                <a:hlinkClick r:id="rId3"/>
              </a:rPr>
              <a:t>https://www.who.int/news-room/q-a-detail/q-a-coronaviruses</a:t>
            </a:r>
            <a:endParaRPr lang="en-US" dirty="0"/>
          </a:p>
          <a:p>
            <a:pPr eaLnBrk="1" hangingPunct="1"/>
            <a:r>
              <a:rPr lang="en-US" dirty="0"/>
              <a:t>US CDC guidance: </a:t>
            </a:r>
            <a:r>
              <a:rPr lang="en-US" dirty="0">
                <a:hlinkClick r:id="rId4"/>
              </a:rPr>
              <a:t>https://www.cdc.gov/coronavirus/2019-ncov/about/transmission.html</a:t>
            </a:r>
            <a:r>
              <a:rPr lang="en-US" dirty="0"/>
              <a:t> </a:t>
            </a: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12</a:t>
            </a:fld>
            <a:endParaRPr lang="en-GB" altLang="en-US"/>
          </a:p>
        </p:txBody>
      </p:sp>
    </p:spTree>
    <p:extLst>
      <p:ext uri="{BB962C8B-B14F-4D97-AF65-F5344CB8AC3E}">
        <p14:creationId xmlns:p14="http://schemas.microsoft.com/office/powerpoint/2010/main" val="3693419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Shapes)">
    <p:bg>
      <p:bgRef idx="1001">
        <a:schemeClr val="bg1"/>
      </p:bgRef>
    </p:bg>
    <p:spTree>
      <p:nvGrpSpPr>
        <p:cNvPr id="1" name=""/>
        <p:cNvGrpSpPr/>
        <p:nvPr/>
      </p:nvGrpSpPr>
      <p:grpSpPr>
        <a:xfrm>
          <a:off x="0" y="0"/>
          <a:ext cx="0" cy="0"/>
          <a:chOff x="0" y="0"/>
          <a:chExt cx="0" cy="0"/>
        </a:xfrm>
      </p:grpSpPr>
      <p:sp>
        <p:nvSpPr>
          <p:cNvPr id="7" name="Freeform 32">
            <a:extLst>
              <a:ext uri="{FF2B5EF4-FFF2-40B4-BE49-F238E27FC236}">
                <a16:creationId xmlns:a16="http://schemas.microsoft.com/office/drawing/2014/main" id="{0D9090F6-C4F8-4C6B-8707-ED12CD428248}"/>
              </a:ext>
            </a:extLst>
          </p:cNvPr>
          <p:cNvSpPr/>
          <p:nvPr/>
        </p:nvSpPr>
        <p:spPr>
          <a:xfrm>
            <a:off x="1" y="0"/>
            <a:ext cx="6919762" cy="1590722"/>
          </a:xfrm>
          <a:custGeom>
            <a:avLst/>
            <a:gdLst>
              <a:gd name="connsiteX0" fmla="*/ 6225202 w 6919762"/>
              <a:gd name="connsiteY0" fmla="*/ 0 h 1590722"/>
              <a:gd name="connsiteX1" fmla="*/ 6919762 w 6919762"/>
              <a:gd name="connsiteY1" fmla="*/ 0 h 1590722"/>
              <a:gd name="connsiteX2" fmla="*/ 6791385 w 6919762"/>
              <a:gd name="connsiteY2" fmla="*/ 160944 h 1590722"/>
              <a:gd name="connsiteX3" fmla="*/ 6509066 w 6919762"/>
              <a:gd name="connsiteY3" fmla="*/ 463263 h 1590722"/>
              <a:gd name="connsiteX4" fmla="*/ 6203096 w 6919762"/>
              <a:gd name="connsiteY4" fmla="*/ 738580 h 1590722"/>
              <a:gd name="connsiteX5" fmla="*/ 5893837 w 6919762"/>
              <a:gd name="connsiteY5" fmla="*/ 979297 h 1590722"/>
              <a:gd name="connsiteX6" fmla="*/ 5581290 w 6919762"/>
              <a:gd name="connsiteY6" fmla="*/ 1185413 h 1590722"/>
              <a:gd name="connsiteX7" fmla="*/ 5255330 w 6919762"/>
              <a:gd name="connsiteY7" fmla="*/ 1345359 h 1590722"/>
              <a:gd name="connsiteX8" fmla="*/ 4932867 w 6919762"/>
              <a:gd name="connsiteY8" fmla="*/ 1470739 h 1590722"/>
              <a:gd name="connsiteX9" fmla="*/ 4603760 w 6919762"/>
              <a:gd name="connsiteY9" fmla="*/ 1549970 h 1590722"/>
              <a:gd name="connsiteX10" fmla="*/ 4261208 w 6919762"/>
              <a:gd name="connsiteY10" fmla="*/ 1590722 h 1590722"/>
              <a:gd name="connsiteX11" fmla="*/ 4379947 w 6919762"/>
              <a:gd name="connsiteY11" fmla="*/ 1564355 h 1590722"/>
              <a:gd name="connsiteX12" fmla="*/ 4474995 w 6919762"/>
              <a:gd name="connsiteY12" fmla="*/ 1526344 h 1590722"/>
              <a:gd name="connsiteX13" fmla="*/ 4940304 w 6919762"/>
              <a:gd name="connsiteY13" fmla="*/ 1255584 h 1590722"/>
              <a:gd name="connsiteX14" fmla="*/ 5337893 w 6919762"/>
              <a:gd name="connsiteY14" fmla="*/ 953777 h 1590722"/>
              <a:gd name="connsiteX15" fmla="*/ 5705030 w 6919762"/>
              <a:gd name="connsiteY15" fmla="*/ 632619 h 1590722"/>
              <a:gd name="connsiteX16" fmla="*/ 6014613 w 6919762"/>
              <a:gd name="connsiteY16" fmla="*/ 284310 h 1590722"/>
              <a:gd name="connsiteX17" fmla="*/ 0 w 6919762"/>
              <a:gd name="connsiteY17" fmla="*/ 0 h 1590722"/>
              <a:gd name="connsiteX18" fmla="*/ 5763408 w 6919762"/>
              <a:gd name="connsiteY18" fmla="*/ 0 h 1590722"/>
              <a:gd name="connsiteX19" fmla="*/ 5638292 w 6919762"/>
              <a:gd name="connsiteY19" fmla="*/ 171579 h 1590722"/>
              <a:gd name="connsiteX20" fmla="*/ 5365849 w 6919762"/>
              <a:gd name="connsiteY20" fmla="*/ 478100 h 1590722"/>
              <a:gd name="connsiteX21" fmla="*/ 5056222 w 6919762"/>
              <a:gd name="connsiteY21" fmla="*/ 749869 h 1590722"/>
              <a:gd name="connsiteX22" fmla="*/ 4716183 w 6919762"/>
              <a:gd name="connsiteY22" fmla="*/ 986928 h 1590722"/>
              <a:gd name="connsiteX23" fmla="*/ 4342364 w 6919762"/>
              <a:gd name="connsiteY23" fmla="*/ 1185405 h 1590722"/>
              <a:gd name="connsiteX24" fmla="*/ 3951721 w 6919762"/>
              <a:gd name="connsiteY24" fmla="*/ 1341523 h 1590722"/>
              <a:gd name="connsiteX25" fmla="*/ 3585056 w 6919762"/>
              <a:gd name="connsiteY25" fmla="*/ 1432375 h 1590722"/>
              <a:gd name="connsiteX26" fmla="*/ 3181204 w 6919762"/>
              <a:gd name="connsiteY26" fmla="*/ 1488486 h 1590722"/>
              <a:gd name="connsiteX27" fmla="*/ 2740237 w 6919762"/>
              <a:gd name="connsiteY27" fmla="*/ 1486789 h 1590722"/>
              <a:gd name="connsiteX28" fmla="*/ 2248509 w 6919762"/>
              <a:gd name="connsiteY28" fmla="*/ 1450289 h 1590722"/>
              <a:gd name="connsiteX29" fmla="*/ 1719645 w 6919762"/>
              <a:gd name="connsiteY29" fmla="*/ 1363664 h 1590722"/>
              <a:gd name="connsiteX30" fmla="*/ 1160372 w 6919762"/>
              <a:gd name="connsiteY30" fmla="*/ 1242323 h 1590722"/>
              <a:gd name="connsiteX31" fmla="*/ 580907 w 6919762"/>
              <a:gd name="connsiteY31" fmla="*/ 1074770 h 1590722"/>
              <a:gd name="connsiteX32" fmla="*/ 0 w 6919762"/>
              <a:gd name="connsiteY32" fmla="*/ 867687 h 15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19762" h="1590722">
                <a:moveTo>
                  <a:pt x="6225202" y="0"/>
                </a:moveTo>
                <a:lnTo>
                  <a:pt x="6919762" y="0"/>
                </a:lnTo>
                <a:lnTo>
                  <a:pt x="6791385" y="160944"/>
                </a:lnTo>
                <a:lnTo>
                  <a:pt x="6509066" y="463263"/>
                </a:lnTo>
                <a:lnTo>
                  <a:pt x="6203096" y="738580"/>
                </a:lnTo>
                <a:lnTo>
                  <a:pt x="5893837" y="979297"/>
                </a:lnTo>
                <a:lnTo>
                  <a:pt x="5581290" y="1185413"/>
                </a:lnTo>
                <a:lnTo>
                  <a:pt x="5255330" y="1345359"/>
                </a:lnTo>
                <a:lnTo>
                  <a:pt x="4932867" y="1470739"/>
                </a:lnTo>
                <a:lnTo>
                  <a:pt x="4603760" y="1549970"/>
                </a:lnTo>
                <a:lnTo>
                  <a:pt x="4261208" y="1590722"/>
                </a:lnTo>
                <a:lnTo>
                  <a:pt x="4379947" y="1564355"/>
                </a:lnTo>
                <a:lnTo>
                  <a:pt x="4474995" y="1526344"/>
                </a:lnTo>
                <a:lnTo>
                  <a:pt x="4940304" y="1255584"/>
                </a:lnTo>
                <a:lnTo>
                  <a:pt x="5337893" y="953777"/>
                </a:lnTo>
                <a:lnTo>
                  <a:pt x="5705030" y="632619"/>
                </a:lnTo>
                <a:lnTo>
                  <a:pt x="6014613" y="284310"/>
                </a:lnTo>
                <a:close/>
                <a:moveTo>
                  <a:pt x="0" y="0"/>
                </a:moveTo>
                <a:lnTo>
                  <a:pt x="5763408" y="0"/>
                </a:lnTo>
                <a:lnTo>
                  <a:pt x="5638292" y="171579"/>
                </a:lnTo>
                <a:lnTo>
                  <a:pt x="5365849" y="478100"/>
                </a:lnTo>
                <a:lnTo>
                  <a:pt x="5056222" y="749869"/>
                </a:lnTo>
                <a:lnTo>
                  <a:pt x="4716183" y="986928"/>
                </a:lnTo>
                <a:lnTo>
                  <a:pt x="4342364" y="1185405"/>
                </a:lnTo>
                <a:lnTo>
                  <a:pt x="3951721" y="1341523"/>
                </a:lnTo>
                <a:lnTo>
                  <a:pt x="3585056" y="1432375"/>
                </a:lnTo>
                <a:lnTo>
                  <a:pt x="3181204" y="1488486"/>
                </a:lnTo>
                <a:lnTo>
                  <a:pt x="2740237" y="1486789"/>
                </a:lnTo>
                <a:lnTo>
                  <a:pt x="2248509" y="1450289"/>
                </a:lnTo>
                <a:lnTo>
                  <a:pt x="1719645" y="1363664"/>
                </a:lnTo>
                <a:lnTo>
                  <a:pt x="1160372" y="1242323"/>
                </a:lnTo>
                <a:lnTo>
                  <a:pt x="580907" y="1074770"/>
                </a:lnTo>
                <a:lnTo>
                  <a:pt x="0" y="867687"/>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Freeform 33">
            <a:extLst>
              <a:ext uri="{FF2B5EF4-FFF2-40B4-BE49-F238E27FC236}">
                <a16:creationId xmlns:a16="http://schemas.microsoft.com/office/drawing/2014/main" id="{810334A7-5FAE-48F6-A026-3F8A5728A33E}"/>
              </a:ext>
            </a:extLst>
          </p:cNvPr>
          <p:cNvSpPr/>
          <p:nvPr/>
        </p:nvSpPr>
        <p:spPr>
          <a:xfrm>
            <a:off x="10405141" y="0"/>
            <a:ext cx="971801" cy="4280764"/>
          </a:xfrm>
          <a:custGeom>
            <a:avLst/>
            <a:gdLst>
              <a:gd name="connsiteX0" fmla="*/ 0 w 971801"/>
              <a:gd name="connsiteY0" fmla="*/ 0 h 4280764"/>
              <a:gd name="connsiteX1" fmla="*/ 847670 w 971801"/>
              <a:gd name="connsiteY1" fmla="*/ 0 h 4280764"/>
              <a:gd name="connsiteX2" fmla="*/ 872628 w 971801"/>
              <a:gd name="connsiteY2" fmla="*/ 102373 h 4280764"/>
              <a:gd name="connsiteX3" fmla="*/ 943465 w 971801"/>
              <a:gd name="connsiteY3" fmla="*/ 690879 h 4280764"/>
              <a:gd name="connsiteX4" fmla="*/ 971801 w 971801"/>
              <a:gd name="connsiteY4" fmla="*/ 1284736 h 4280764"/>
              <a:gd name="connsiteX5" fmla="*/ 962356 w 971801"/>
              <a:gd name="connsiteY5" fmla="*/ 1718089 h 4280764"/>
              <a:gd name="connsiteX6" fmla="*/ 919854 w 971801"/>
              <a:gd name="connsiteY6" fmla="*/ 2151444 h 4280764"/>
              <a:gd name="connsiteX7" fmla="*/ 853737 w 971801"/>
              <a:gd name="connsiteY7" fmla="*/ 2563398 h 4280764"/>
              <a:gd name="connsiteX8" fmla="*/ 764009 w 971801"/>
              <a:gd name="connsiteY8" fmla="*/ 2953952 h 4280764"/>
              <a:gd name="connsiteX9" fmla="*/ 636502 w 971801"/>
              <a:gd name="connsiteY9" fmla="*/ 3323105 h 4280764"/>
              <a:gd name="connsiteX10" fmla="*/ 490102 w 971801"/>
              <a:gd name="connsiteY10" fmla="*/ 3665509 h 4280764"/>
              <a:gd name="connsiteX11" fmla="*/ 310646 w 971801"/>
              <a:gd name="connsiteY11" fmla="*/ 3981162 h 4280764"/>
              <a:gd name="connsiteX12" fmla="*/ 98132 w 971801"/>
              <a:gd name="connsiteY12" fmla="*/ 4280764 h 4280764"/>
              <a:gd name="connsiteX13" fmla="*/ 164246 w 971801"/>
              <a:gd name="connsiteY13" fmla="*/ 4168414 h 4280764"/>
              <a:gd name="connsiteX14" fmla="*/ 206750 w 971801"/>
              <a:gd name="connsiteY14" fmla="*/ 4066764 h 4280764"/>
              <a:gd name="connsiteX15" fmla="*/ 362596 w 971801"/>
              <a:gd name="connsiteY15" fmla="*/ 3510357 h 4280764"/>
              <a:gd name="connsiteX16" fmla="*/ 452321 w 971801"/>
              <a:gd name="connsiteY16" fmla="*/ 2986052 h 4280764"/>
              <a:gd name="connsiteX17" fmla="*/ 508990 w 971801"/>
              <a:gd name="connsiteY17" fmla="*/ 2472446 h 4280764"/>
              <a:gd name="connsiteX18" fmla="*/ 508990 w 971801"/>
              <a:gd name="connsiteY18" fmla="*/ 1985593 h 4280764"/>
              <a:gd name="connsiteX19" fmla="*/ 471212 w 971801"/>
              <a:gd name="connsiteY19" fmla="*/ 1514788 h 4280764"/>
              <a:gd name="connsiteX20" fmla="*/ 390929 w 971801"/>
              <a:gd name="connsiteY20" fmla="*/ 1060034 h 4280764"/>
              <a:gd name="connsiteX21" fmla="*/ 263420 w 971801"/>
              <a:gd name="connsiteY21" fmla="*/ 626679 h 4280764"/>
              <a:gd name="connsiteX22" fmla="*/ 107577 w 971801"/>
              <a:gd name="connsiteY22" fmla="*/ 214725 h 428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801" h="4280764">
                <a:moveTo>
                  <a:pt x="0" y="0"/>
                </a:moveTo>
                <a:lnTo>
                  <a:pt x="847670" y="0"/>
                </a:lnTo>
                <a:lnTo>
                  <a:pt x="872628" y="102373"/>
                </a:lnTo>
                <a:lnTo>
                  <a:pt x="943465" y="690879"/>
                </a:lnTo>
                <a:lnTo>
                  <a:pt x="971801" y="1284736"/>
                </a:lnTo>
                <a:lnTo>
                  <a:pt x="962356" y="1718089"/>
                </a:lnTo>
                <a:lnTo>
                  <a:pt x="919854" y="2151444"/>
                </a:lnTo>
                <a:lnTo>
                  <a:pt x="853737" y="2563398"/>
                </a:lnTo>
                <a:lnTo>
                  <a:pt x="764009" y="2953952"/>
                </a:lnTo>
                <a:lnTo>
                  <a:pt x="636502" y="3323105"/>
                </a:lnTo>
                <a:lnTo>
                  <a:pt x="490102" y="3665509"/>
                </a:lnTo>
                <a:lnTo>
                  <a:pt x="310646" y="3981162"/>
                </a:lnTo>
                <a:lnTo>
                  <a:pt x="98132" y="4280764"/>
                </a:lnTo>
                <a:lnTo>
                  <a:pt x="164246" y="4168414"/>
                </a:lnTo>
                <a:lnTo>
                  <a:pt x="206750" y="4066764"/>
                </a:lnTo>
                <a:lnTo>
                  <a:pt x="362596" y="3510357"/>
                </a:lnTo>
                <a:lnTo>
                  <a:pt x="452321" y="2986052"/>
                </a:lnTo>
                <a:lnTo>
                  <a:pt x="508990" y="2472446"/>
                </a:lnTo>
                <a:lnTo>
                  <a:pt x="508990" y="1985593"/>
                </a:lnTo>
                <a:lnTo>
                  <a:pt x="471212" y="1514788"/>
                </a:lnTo>
                <a:lnTo>
                  <a:pt x="390929" y="1060034"/>
                </a:lnTo>
                <a:lnTo>
                  <a:pt x="263420" y="626679"/>
                </a:lnTo>
                <a:lnTo>
                  <a:pt x="107577" y="214725"/>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reeform 34">
            <a:extLst>
              <a:ext uri="{FF2B5EF4-FFF2-40B4-BE49-F238E27FC236}">
                <a16:creationId xmlns:a16="http://schemas.microsoft.com/office/drawing/2014/main" id="{AD3B055A-F05D-4463-AF0D-20F847E07EAF}"/>
              </a:ext>
            </a:extLst>
          </p:cNvPr>
          <p:cNvSpPr/>
          <p:nvPr/>
        </p:nvSpPr>
        <p:spPr>
          <a:xfrm>
            <a:off x="5213664" y="0"/>
            <a:ext cx="5369891" cy="6858000"/>
          </a:xfrm>
          <a:custGeom>
            <a:avLst/>
            <a:gdLst>
              <a:gd name="connsiteX0" fmla="*/ 4319665 w 5369891"/>
              <a:gd name="connsiteY0" fmla="*/ 0 h 6858000"/>
              <a:gd name="connsiteX1" fmla="*/ 4635609 w 5369891"/>
              <a:gd name="connsiteY1" fmla="*/ 0 h 6858000"/>
              <a:gd name="connsiteX2" fmla="*/ 4770128 w 5369891"/>
              <a:gd name="connsiteY2" fmla="*/ 186449 h 6858000"/>
              <a:gd name="connsiteX3" fmla="*/ 4968475 w 5369891"/>
              <a:gd name="connsiteY3" fmla="*/ 555978 h 6858000"/>
              <a:gd name="connsiteX4" fmla="*/ 5133763 w 5369891"/>
              <a:gd name="connsiteY4" fmla="*/ 946928 h 6858000"/>
              <a:gd name="connsiteX5" fmla="*/ 5261272 w 5369891"/>
              <a:gd name="connsiteY5" fmla="*/ 1359301 h 6858000"/>
              <a:gd name="connsiteX6" fmla="*/ 5332112 w 5369891"/>
              <a:gd name="connsiteY6" fmla="*/ 1771674 h 6858000"/>
              <a:gd name="connsiteX7" fmla="*/ 5369891 w 5369891"/>
              <a:gd name="connsiteY7" fmla="*/ 2205470 h 6858000"/>
              <a:gd name="connsiteX8" fmla="*/ 5369891 w 5369891"/>
              <a:gd name="connsiteY8" fmla="*/ 2633910 h 6858000"/>
              <a:gd name="connsiteX9" fmla="*/ 5322664 w 5369891"/>
              <a:gd name="connsiteY9" fmla="*/ 3067703 h 6858000"/>
              <a:gd name="connsiteX10" fmla="*/ 5232939 w 5369891"/>
              <a:gd name="connsiteY10" fmla="*/ 3501499 h 6858000"/>
              <a:gd name="connsiteX11" fmla="*/ 5095984 w 5369891"/>
              <a:gd name="connsiteY11" fmla="*/ 3935295 h 6858000"/>
              <a:gd name="connsiteX12" fmla="*/ 4921251 w 5369891"/>
              <a:gd name="connsiteY12" fmla="*/ 4353022 h 6858000"/>
              <a:gd name="connsiteX13" fmla="*/ 4722904 w 5369891"/>
              <a:gd name="connsiteY13" fmla="*/ 4706485 h 6858000"/>
              <a:gd name="connsiteX14" fmla="*/ 4477334 w 5369891"/>
              <a:gd name="connsiteY14" fmla="*/ 5065302 h 6858000"/>
              <a:gd name="connsiteX15" fmla="*/ 4170368 w 5369891"/>
              <a:gd name="connsiteY15" fmla="*/ 5413411 h 6858000"/>
              <a:gd name="connsiteX16" fmla="*/ 3806731 w 5369891"/>
              <a:gd name="connsiteY16" fmla="*/ 5777584 h 6858000"/>
              <a:gd name="connsiteX17" fmla="*/ 3386427 w 5369891"/>
              <a:gd name="connsiteY17" fmla="*/ 6136402 h 6858000"/>
              <a:gd name="connsiteX18" fmla="*/ 2923617 w 5369891"/>
              <a:gd name="connsiteY18" fmla="*/ 6495219 h 6858000"/>
              <a:gd name="connsiteX19" fmla="*/ 2418307 w 5369891"/>
              <a:gd name="connsiteY19" fmla="*/ 6837971 h 6858000"/>
              <a:gd name="connsiteX20" fmla="*/ 2384720 w 5369891"/>
              <a:gd name="connsiteY20" fmla="*/ 6858000 h 6858000"/>
              <a:gd name="connsiteX21" fmla="*/ 0 w 5369891"/>
              <a:gd name="connsiteY21" fmla="*/ 6858000 h 6858000"/>
              <a:gd name="connsiteX22" fmla="*/ 354557 w 5369891"/>
              <a:gd name="connsiteY22" fmla="*/ 6661240 h 6858000"/>
              <a:gd name="connsiteX23" fmla="*/ 779586 w 5369891"/>
              <a:gd name="connsiteY23" fmla="*/ 6404177 h 6858000"/>
              <a:gd name="connsiteX24" fmla="*/ 1209337 w 5369891"/>
              <a:gd name="connsiteY24" fmla="*/ 6136402 h 6858000"/>
              <a:gd name="connsiteX25" fmla="*/ 1606030 w 5369891"/>
              <a:gd name="connsiteY25" fmla="*/ 5847204 h 6858000"/>
              <a:gd name="connsiteX26" fmla="*/ 1988555 w 5369891"/>
              <a:gd name="connsiteY26" fmla="*/ 5547296 h 6858000"/>
              <a:gd name="connsiteX27" fmla="*/ 2352190 w 5369891"/>
              <a:gd name="connsiteY27" fmla="*/ 5231323 h 6858000"/>
              <a:gd name="connsiteX28" fmla="*/ 2696937 w 5369891"/>
              <a:gd name="connsiteY28" fmla="*/ 4899283 h 6858000"/>
              <a:gd name="connsiteX29" fmla="*/ 3013345 w 5369891"/>
              <a:gd name="connsiteY29" fmla="*/ 4551175 h 6858000"/>
              <a:gd name="connsiteX30" fmla="*/ 3296699 w 5369891"/>
              <a:gd name="connsiteY30" fmla="*/ 4181647 h 6858000"/>
              <a:gd name="connsiteX31" fmla="*/ 3561157 w 5369891"/>
              <a:gd name="connsiteY31" fmla="*/ 3801406 h 6858000"/>
              <a:gd name="connsiteX32" fmla="*/ 3787840 w 5369891"/>
              <a:gd name="connsiteY32" fmla="*/ 3399743 h 6858000"/>
              <a:gd name="connsiteX33" fmla="*/ 3986187 w 5369891"/>
              <a:gd name="connsiteY33" fmla="*/ 2976661 h 6858000"/>
              <a:gd name="connsiteX34" fmla="*/ 4142035 w 5369891"/>
              <a:gd name="connsiteY34" fmla="*/ 2542865 h 6858000"/>
              <a:gd name="connsiteX35" fmla="*/ 4269542 w 5369891"/>
              <a:gd name="connsiteY35" fmla="*/ 2076938 h 6858000"/>
              <a:gd name="connsiteX36" fmla="*/ 4349824 w 5369891"/>
              <a:gd name="connsiteY36" fmla="*/ 1605655 h 6858000"/>
              <a:gd name="connsiteX37" fmla="*/ 4387603 w 5369891"/>
              <a:gd name="connsiteY37" fmla="*/ 1112948 h 6858000"/>
              <a:gd name="connsiteX38" fmla="*/ 4387603 w 5369891"/>
              <a:gd name="connsiteY38" fmla="*/ 598822 h 6858000"/>
              <a:gd name="connsiteX39" fmla="*/ 4330931 w 5369891"/>
              <a:gd name="connsiteY39" fmla="*/ 63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69891" h="6858000">
                <a:moveTo>
                  <a:pt x="4319665" y="0"/>
                </a:moveTo>
                <a:lnTo>
                  <a:pt x="4635609" y="0"/>
                </a:lnTo>
                <a:lnTo>
                  <a:pt x="4770128" y="186449"/>
                </a:lnTo>
                <a:lnTo>
                  <a:pt x="4968475" y="555978"/>
                </a:lnTo>
                <a:lnTo>
                  <a:pt x="5133763" y="946928"/>
                </a:lnTo>
                <a:lnTo>
                  <a:pt x="5261272" y="1359301"/>
                </a:lnTo>
                <a:lnTo>
                  <a:pt x="5332112" y="1771674"/>
                </a:lnTo>
                <a:lnTo>
                  <a:pt x="5369891" y="2205470"/>
                </a:lnTo>
                <a:lnTo>
                  <a:pt x="5369891" y="2633910"/>
                </a:lnTo>
                <a:lnTo>
                  <a:pt x="5322664" y="3067703"/>
                </a:lnTo>
                <a:lnTo>
                  <a:pt x="5232939" y="3501499"/>
                </a:lnTo>
                <a:lnTo>
                  <a:pt x="5095984" y="3935295"/>
                </a:lnTo>
                <a:lnTo>
                  <a:pt x="4921251" y="4353022"/>
                </a:lnTo>
                <a:lnTo>
                  <a:pt x="4722904" y="4706485"/>
                </a:lnTo>
                <a:lnTo>
                  <a:pt x="4477334" y="5065302"/>
                </a:lnTo>
                <a:lnTo>
                  <a:pt x="4170368" y="5413411"/>
                </a:lnTo>
                <a:lnTo>
                  <a:pt x="3806731" y="5777584"/>
                </a:lnTo>
                <a:lnTo>
                  <a:pt x="3386427" y="6136402"/>
                </a:lnTo>
                <a:lnTo>
                  <a:pt x="2923617" y="6495219"/>
                </a:lnTo>
                <a:lnTo>
                  <a:pt x="2418307" y="6837971"/>
                </a:lnTo>
                <a:lnTo>
                  <a:pt x="2384720" y="6858000"/>
                </a:lnTo>
                <a:lnTo>
                  <a:pt x="0" y="6858000"/>
                </a:lnTo>
                <a:lnTo>
                  <a:pt x="354557" y="6661240"/>
                </a:lnTo>
                <a:lnTo>
                  <a:pt x="779586" y="6404177"/>
                </a:lnTo>
                <a:lnTo>
                  <a:pt x="1209337" y="6136402"/>
                </a:lnTo>
                <a:lnTo>
                  <a:pt x="1606030" y="5847204"/>
                </a:lnTo>
                <a:lnTo>
                  <a:pt x="1988555" y="5547296"/>
                </a:lnTo>
                <a:lnTo>
                  <a:pt x="2352190" y="5231323"/>
                </a:lnTo>
                <a:lnTo>
                  <a:pt x="2696937" y="4899283"/>
                </a:lnTo>
                <a:lnTo>
                  <a:pt x="3013345" y="4551175"/>
                </a:lnTo>
                <a:lnTo>
                  <a:pt x="3296699" y="4181647"/>
                </a:lnTo>
                <a:lnTo>
                  <a:pt x="3561157" y="3801406"/>
                </a:lnTo>
                <a:lnTo>
                  <a:pt x="3787840" y="3399743"/>
                </a:lnTo>
                <a:lnTo>
                  <a:pt x="3986187" y="2976661"/>
                </a:lnTo>
                <a:lnTo>
                  <a:pt x="4142035" y="2542865"/>
                </a:lnTo>
                <a:lnTo>
                  <a:pt x="4269542" y="2076938"/>
                </a:lnTo>
                <a:lnTo>
                  <a:pt x="4349824" y="1605655"/>
                </a:lnTo>
                <a:lnTo>
                  <a:pt x="4387603" y="1112948"/>
                </a:lnTo>
                <a:lnTo>
                  <a:pt x="4387603" y="598822"/>
                </a:lnTo>
                <a:lnTo>
                  <a:pt x="4330931" y="63271"/>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Freeform 35">
            <a:extLst>
              <a:ext uri="{FF2B5EF4-FFF2-40B4-BE49-F238E27FC236}">
                <a16:creationId xmlns:a16="http://schemas.microsoft.com/office/drawing/2014/main" id="{FF8C4B01-5CE7-45F4-B491-9D977D55AE23}"/>
              </a:ext>
            </a:extLst>
          </p:cNvPr>
          <p:cNvSpPr/>
          <p:nvPr/>
        </p:nvSpPr>
        <p:spPr>
          <a:xfrm>
            <a:off x="9257408" y="6158652"/>
            <a:ext cx="2934592" cy="699349"/>
          </a:xfrm>
          <a:custGeom>
            <a:avLst/>
            <a:gdLst>
              <a:gd name="connsiteX0" fmla="*/ 2934592 w 2934592"/>
              <a:gd name="connsiteY0" fmla="*/ 692017 h 699349"/>
              <a:gd name="connsiteX1" fmla="*/ 2934592 w 2934592"/>
              <a:gd name="connsiteY1" fmla="*/ 699349 h 699349"/>
              <a:gd name="connsiteX2" fmla="*/ 2886089 w 2934592"/>
              <a:gd name="connsiteY2" fmla="*/ 699349 h 699349"/>
              <a:gd name="connsiteX3" fmla="*/ 2671942 w 2934592"/>
              <a:gd name="connsiteY3" fmla="*/ 0 h 699349"/>
              <a:gd name="connsiteX4" fmla="*/ 2934592 w 2934592"/>
              <a:gd name="connsiteY4" fmla="*/ 35220 h 699349"/>
              <a:gd name="connsiteX5" fmla="*/ 2934592 w 2934592"/>
              <a:gd name="connsiteY5" fmla="*/ 335764 h 699349"/>
              <a:gd name="connsiteX6" fmla="*/ 2782244 w 2934592"/>
              <a:gd name="connsiteY6" fmla="*/ 346795 h 699349"/>
              <a:gd name="connsiteX7" fmla="*/ 2311704 w 2934592"/>
              <a:gd name="connsiteY7" fmla="*/ 417040 h 699349"/>
              <a:gd name="connsiteX8" fmla="*/ 1879773 w 2934592"/>
              <a:gd name="connsiteY8" fmla="*/ 544850 h 699349"/>
              <a:gd name="connsiteX9" fmla="*/ 1501743 w 2934592"/>
              <a:gd name="connsiteY9" fmla="*/ 699349 h 699349"/>
              <a:gd name="connsiteX10" fmla="*/ 0 w 2934592"/>
              <a:gd name="connsiteY10" fmla="*/ 699349 h 699349"/>
              <a:gd name="connsiteX11" fmla="*/ 113544 w 2934592"/>
              <a:gd name="connsiteY11" fmla="*/ 624812 h 699349"/>
              <a:gd name="connsiteX12" fmla="*/ 617066 w 2934592"/>
              <a:gd name="connsiteY12" fmla="*/ 389583 h 699349"/>
              <a:gd name="connsiteX13" fmla="*/ 1136485 w 2934592"/>
              <a:gd name="connsiteY13" fmla="*/ 201389 h 699349"/>
              <a:gd name="connsiteX14" fmla="*/ 1523429 w 2934592"/>
              <a:gd name="connsiteY14" fmla="*/ 98389 h 699349"/>
              <a:gd name="connsiteX15" fmla="*/ 1919050 w 2934592"/>
              <a:gd name="connsiteY15" fmla="*/ 33061 h 699349"/>
              <a:gd name="connsiteX16" fmla="*/ 2301889 w 2934592"/>
              <a:gd name="connsiteY16" fmla="*/ 262 h 69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4592" h="699349">
                <a:moveTo>
                  <a:pt x="2934592" y="692017"/>
                </a:moveTo>
                <a:lnTo>
                  <a:pt x="2934592" y="699349"/>
                </a:lnTo>
                <a:lnTo>
                  <a:pt x="2886089" y="699349"/>
                </a:lnTo>
                <a:close/>
                <a:moveTo>
                  <a:pt x="2671942" y="0"/>
                </a:moveTo>
                <a:lnTo>
                  <a:pt x="2934592" y="35220"/>
                </a:lnTo>
                <a:lnTo>
                  <a:pt x="2934592" y="335764"/>
                </a:lnTo>
                <a:lnTo>
                  <a:pt x="2782244" y="346795"/>
                </a:lnTo>
                <a:lnTo>
                  <a:pt x="2311704" y="417040"/>
                </a:lnTo>
                <a:lnTo>
                  <a:pt x="1879773" y="544850"/>
                </a:lnTo>
                <a:lnTo>
                  <a:pt x="1501743" y="699349"/>
                </a:lnTo>
                <a:lnTo>
                  <a:pt x="0" y="699349"/>
                </a:lnTo>
                <a:lnTo>
                  <a:pt x="113544" y="624812"/>
                </a:lnTo>
                <a:lnTo>
                  <a:pt x="617066" y="389583"/>
                </a:lnTo>
                <a:lnTo>
                  <a:pt x="1136485" y="201389"/>
                </a:lnTo>
                <a:lnTo>
                  <a:pt x="1523429" y="98389"/>
                </a:lnTo>
                <a:lnTo>
                  <a:pt x="1919050" y="33061"/>
                </a:lnTo>
                <a:lnTo>
                  <a:pt x="2301889" y="262"/>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Freeform 36">
            <a:extLst>
              <a:ext uri="{FF2B5EF4-FFF2-40B4-BE49-F238E27FC236}">
                <a16:creationId xmlns:a16="http://schemas.microsoft.com/office/drawing/2014/main" id="{5B8F1847-6FDD-43C7-94C5-1789872A2523}"/>
              </a:ext>
            </a:extLst>
          </p:cNvPr>
          <p:cNvSpPr/>
          <p:nvPr/>
        </p:nvSpPr>
        <p:spPr>
          <a:xfrm>
            <a:off x="9075" y="2111060"/>
            <a:ext cx="8323821" cy="4746941"/>
          </a:xfrm>
          <a:custGeom>
            <a:avLst/>
            <a:gdLst>
              <a:gd name="connsiteX0" fmla="*/ 4625747 w 8323821"/>
              <a:gd name="connsiteY0" fmla="*/ 1731656 h 4746941"/>
              <a:gd name="connsiteX1" fmla="*/ 5031199 w 8323821"/>
              <a:gd name="connsiteY1" fmla="*/ 1737825 h 4746941"/>
              <a:gd name="connsiteX2" fmla="*/ 5435006 w 8323821"/>
              <a:gd name="connsiteY2" fmla="*/ 1789809 h 4746941"/>
              <a:gd name="connsiteX3" fmla="*/ 5834515 w 8323821"/>
              <a:gd name="connsiteY3" fmla="*/ 1892426 h 4746941"/>
              <a:gd name="connsiteX4" fmla="*/ 6202037 w 8323821"/>
              <a:gd name="connsiteY4" fmla="*/ 2052877 h 4746941"/>
              <a:gd name="connsiteX5" fmla="*/ 6567918 w 8323821"/>
              <a:gd name="connsiteY5" fmla="*/ 2259139 h 4746941"/>
              <a:gd name="connsiteX6" fmla="*/ 6908228 w 8323821"/>
              <a:gd name="connsiteY6" fmla="*/ 2500935 h 4746941"/>
              <a:gd name="connsiteX7" fmla="*/ 7226134 w 8323821"/>
              <a:gd name="connsiteY7" fmla="*/ 2793936 h 4746941"/>
              <a:gd name="connsiteX8" fmla="*/ 7520061 w 8323821"/>
              <a:gd name="connsiteY8" fmla="*/ 3130306 h 4746941"/>
              <a:gd name="connsiteX9" fmla="*/ 7787330 w 8323821"/>
              <a:gd name="connsiteY9" fmla="*/ 3514858 h 4746941"/>
              <a:gd name="connsiteX10" fmla="*/ 8020516 w 8323821"/>
              <a:gd name="connsiteY10" fmla="*/ 3928904 h 4746941"/>
              <a:gd name="connsiteX11" fmla="*/ 8189326 w 8323821"/>
              <a:gd name="connsiteY11" fmla="*/ 4330768 h 4746941"/>
              <a:gd name="connsiteX12" fmla="*/ 8323821 w 8323821"/>
              <a:gd name="connsiteY12" fmla="*/ 4746941 h 4746941"/>
              <a:gd name="connsiteX13" fmla="*/ 6706952 w 8323821"/>
              <a:gd name="connsiteY13" fmla="*/ 4746941 h 4746941"/>
              <a:gd name="connsiteX14" fmla="*/ 6623682 w 8323821"/>
              <a:gd name="connsiteY14" fmla="*/ 4547387 h 4746941"/>
              <a:gd name="connsiteX15" fmla="*/ 6399566 w 8323821"/>
              <a:gd name="connsiteY15" fmla="*/ 4106232 h 4746941"/>
              <a:gd name="connsiteX16" fmla="*/ 6142958 w 8323821"/>
              <a:gd name="connsiteY16" fmla="*/ 3702403 h 4746941"/>
              <a:gd name="connsiteX17" fmla="*/ 5844832 w 8323821"/>
              <a:gd name="connsiteY17" fmla="*/ 3309351 h 4746941"/>
              <a:gd name="connsiteX18" fmla="*/ 5515810 w 8323821"/>
              <a:gd name="connsiteY18" fmla="*/ 2961456 h 4746941"/>
              <a:gd name="connsiteX19" fmla="*/ 5145776 w 8323821"/>
              <a:gd name="connsiteY19" fmla="*/ 2644847 h 4746941"/>
              <a:gd name="connsiteX20" fmla="*/ 4737411 w 8323821"/>
              <a:gd name="connsiteY20" fmla="*/ 2354696 h 4746941"/>
              <a:gd name="connsiteX21" fmla="*/ 4280044 w 8323821"/>
              <a:gd name="connsiteY21" fmla="*/ 2110278 h 4746941"/>
              <a:gd name="connsiteX22" fmla="*/ 3781669 w 8323821"/>
              <a:gd name="connsiteY22" fmla="*/ 1897139 h 4746941"/>
              <a:gd name="connsiteX23" fmla="*/ 4201068 w 8323821"/>
              <a:gd name="connsiteY23" fmla="*/ 1792386 h 4746941"/>
              <a:gd name="connsiteX24" fmla="*/ 3104937 w 8323821"/>
              <a:gd name="connsiteY24" fmla="*/ 0 h 4746941"/>
              <a:gd name="connsiteX25" fmla="*/ 3672795 w 8323821"/>
              <a:gd name="connsiteY25" fmla="*/ 739 h 4746941"/>
              <a:gd name="connsiteX26" fmla="*/ 4231011 w 8323821"/>
              <a:gd name="connsiteY26" fmla="*/ 61741 h 4746941"/>
              <a:gd name="connsiteX27" fmla="*/ 4765737 w 8323821"/>
              <a:gd name="connsiteY27" fmla="*/ 186610 h 4746941"/>
              <a:gd name="connsiteX28" fmla="*/ 5289228 w 8323821"/>
              <a:gd name="connsiteY28" fmla="*/ 363892 h 4746941"/>
              <a:gd name="connsiteX29" fmla="*/ 5796656 w 8323821"/>
              <a:gd name="connsiteY29" fmla="*/ 623747 h 4746941"/>
              <a:gd name="connsiteX30" fmla="*/ 6284340 w 8323821"/>
              <a:gd name="connsiteY30" fmla="*/ 929980 h 4746941"/>
              <a:gd name="connsiteX31" fmla="*/ 6623220 w 8323821"/>
              <a:gd name="connsiteY31" fmla="*/ 1184183 h 4746941"/>
              <a:gd name="connsiteX32" fmla="*/ 6943444 w 8323821"/>
              <a:gd name="connsiteY32" fmla="*/ 1472114 h 4746941"/>
              <a:gd name="connsiteX33" fmla="*/ 7233346 w 8323821"/>
              <a:gd name="connsiteY33" fmla="*/ 1772069 h 4746941"/>
              <a:gd name="connsiteX34" fmla="*/ 7492920 w 8323821"/>
              <a:gd name="connsiteY34" fmla="*/ 2084040 h 4746941"/>
              <a:gd name="connsiteX35" fmla="*/ 7714178 w 8323821"/>
              <a:gd name="connsiteY35" fmla="*/ 2422475 h 4746941"/>
              <a:gd name="connsiteX36" fmla="*/ 7903525 w 8323821"/>
              <a:gd name="connsiteY36" fmla="*/ 2765090 h 4746941"/>
              <a:gd name="connsiteX37" fmla="*/ 8052965 w 8323821"/>
              <a:gd name="connsiteY37" fmla="*/ 3126342 h 4746941"/>
              <a:gd name="connsiteX38" fmla="*/ 8171005 w 8323821"/>
              <a:gd name="connsiteY38" fmla="*/ 3512263 h 4746941"/>
              <a:gd name="connsiteX39" fmla="*/ 8119084 w 8323821"/>
              <a:gd name="connsiteY39" fmla="*/ 3381399 h 4746941"/>
              <a:gd name="connsiteX40" fmla="*/ 8062324 w 8323821"/>
              <a:gd name="connsiteY40" fmla="*/ 3280662 h 4746941"/>
              <a:gd name="connsiteX41" fmla="*/ 7708330 w 8323821"/>
              <a:gd name="connsiteY41" fmla="*/ 2807629 h 4746941"/>
              <a:gd name="connsiteX42" fmla="*/ 7342517 w 8323821"/>
              <a:gd name="connsiteY42" fmla="*/ 2420182 h 4746941"/>
              <a:gd name="connsiteX43" fmla="*/ 6966544 w 8323821"/>
              <a:gd name="connsiteY43" fmla="*/ 2072501 h 4746941"/>
              <a:gd name="connsiteX44" fmla="*/ 6579837 w 8323821"/>
              <a:gd name="connsiteY44" fmla="*/ 1797741 h 4746941"/>
              <a:gd name="connsiteX45" fmla="*/ 6184561 w 8323821"/>
              <a:gd name="connsiteY45" fmla="*/ 1570591 h 4746941"/>
              <a:gd name="connsiteX46" fmla="*/ 5778041 w 8323821"/>
              <a:gd name="connsiteY46" fmla="*/ 1395868 h 4746941"/>
              <a:gd name="connsiteX47" fmla="*/ 5361872 w 8323821"/>
              <a:gd name="connsiteY47" fmla="*/ 1281403 h 4746941"/>
              <a:gd name="connsiteX48" fmla="*/ 4946707 w 8323821"/>
              <a:gd name="connsiteY48" fmla="*/ 1207924 h 4746941"/>
              <a:gd name="connsiteX49" fmla="*/ 4520301 w 8323821"/>
              <a:gd name="connsiteY49" fmla="*/ 1186879 h 4746941"/>
              <a:gd name="connsiteX50" fmla="*/ 4086402 w 8323821"/>
              <a:gd name="connsiteY50" fmla="*/ 1200784 h 4746941"/>
              <a:gd name="connsiteX51" fmla="*/ 3652435 w 8323821"/>
              <a:gd name="connsiteY51" fmla="*/ 1268325 h 4746941"/>
              <a:gd name="connsiteX52" fmla="*/ 3222137 w 8323821"/>
              <a:gd name="connsiteY52" fmla="*/ 1372047 h 4746941"/>
              <a:gd name="connsiteX53" fmla="*/ 2777443 w 8323821"/>
              <a:gd name="connsiteY53" fmla="*/ 1512513 h 4746941"/>
              <a:gd name="connsiteX54" fmla="*/ 2341731 w 8323821"/>
              <a:gd name="connsiteY54" fmla="*/ 1679521 h 4746941"/>
              <a:gd name="connsiteX55" fmla="*/ 1897465 w 8323821"/>
              <a:gd name="connsiteY55" fmla="*/ 1894127 h 4746941"/>
              <a:gd name="connsiteX56" fmla="*/ 1455279 w 8323821"/>
              <a:gd name="connsiteY56" fmla="*/ 2137072 h 4746941"/>
              <a:gd name="connsiteX57" fmla="*/ 1013592 w 8323821"/>
              <a:gd name="connsiteY57" fmla="*/ 2400511 h 4746941"/>
              <a:gd name="connsiteX58" fmla="*/ 578247 w 8323821"/>
              <a:gd name="connsiteY58" fmla="*/ 2695300 h 4746941"/>
              <a:gd name="connsiteX59" fmla="*/ 139154 w 8323821"/>
              <a:gd name="connsiteY59" fmla="*/ 3007566 h 4746941"/>
              <a:gd name="connsiteX60" fmla="*/ 0 w 8323821"/>
              <a:gd name="connsiteY60" fmla="*/ 3120991 h 4746941"/>
              <a:gd name="connsiteX61" fmla="*/ 0 w 8323821"/>
              <a:gd name="connsiteY61" fmla="*/ 929817 h 4746941"/>
              <a:gd name="connsiteX62" fmla="*/ 124035 w 8323821"/>
              <a:gd name="connsiteY62" fmla="*/ 862301 h 4746941"/>
              <a:gd name="connsiteX63" fmla="*/ 732180 w 8323821"/>
              <a:gd name="connsiteY63" fmla="*/ 576174 h 4746941"/>
              <a:gd name="connsiteX64" fmla="*/ 1337579 w 8323821"/>
              <a:gd name="connsiteY64" fmla="*/ 348514 h 4746941"/>
              <a:gd name="connsiteX65" fmla="*/ 1935992 w 8323821"/>
              <a:gd name="connsiteY65" fmla="*/ 176297 h 4746941"/>
              <a:gd name="connsiteX66" fmla="*/ 2520493 w 8323821"/>
              <a:gd name="connsiteY66" fmla="*/ 61333 h 474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323821" h="4746941">
                <a:moveTo>
                  <a:pt x="4625747" y="1731656"/>
                </a:moveTo>
                <a:lnTo>
                  <a:pt x="5031199" y="1737825"/>
                </a:lnTo>
                <a:lnTo>
                  <a:pt x="5435006" y="1789809"/>
                </a:lnTo>
                <a:lnTo>
                  <a:pt x="5834515" y="1892426"/>
                </a:lnTo>
                <a:lnTo>
                  <a:pt x="6202037" y="2052877"/>
                </a:lnTo>
                <a:lnTo>
                  <a:pt x="6567918" y="2259139"/>
                </a:lnTo>
                <a:lnTo>
                  <a:pt x="6908228" y="2500935"/>
                </a:lnTo>
                <a:lnTo>
                  <a:pt x="7226134" y="2793936"/>
                </a:lnTo>
                <a:lnTo>
                  <a:pt x="7520061" y="3130306"/>
                </a:lnTo>
                <a:lnTo>
                  <a:pt x="7787330" y="3514858"/>
                </a:lnTo>
                <a:lnTo>
                  <a:pt x="8020516" y="3928904"/>
                </a:lnTo>
                <a:lnTo>
                  <a:pt x="8189326" y="4330768"/>
                </a:lnTo>
                <a:lnTo>
                  <a:pt x="8323821" y="4746941"/>
                </a:lnTo>
                <a:lnTo>
                  <a:pt x="6706952" y="4746941"/>
                </a:lnTo>
                <a:lnTo>
                  <a:pt x="6623682" y="4547387"/>
                </a:lnTo>
                <a:lnTo>
                  <a:pt x="6399566" y="4106232"/>
                </a:lnTo>
                <a:lnTo>
                  <a:pt x="6142958" y="3702403"/>
                </a:lnTo>
                <a:lnTo>
                  <a:pt x="5844832" y="3309351"/>
                </a:lnTo>
                <a:lnTo>
                  <a:pt x="5515810" y="2961456"/>
                </a:lnTo>
                <a:lnTo>
                  <a:pt x="5145776" y="2644847"/>
                </a:lnTo>
                <a:lnTo>
                  <a:pt x="4737411" y="2354696"/>
                </a:lnTo>
                <a:lnTo>
                  <a:pt x="4280044" y="2110278"/>
                </a:lnTo>
                <a:lnTo>
                  <a:pt x="3781669" y="1897139"/>
                </a:lnTo>
                <a:lnTo>
                  <a:pt x="4201068" y="1792386"/>
                </a:lnTo>
                <a:close/>
                <a:moveTo>
                  <a:pt x="3104937" y="0"/>
                </a:moveTo>
                <a:lnTo>
                  <a:pt x="3672795" y="739"/>
                </a:lnTo>
                <a:lnTo>
                  <a:pt x="4231011" y="61741"/>
                </a:lnTo>
                <a:lnTo>
                  <a:pt x="4765737" y="186610"/>
                </a:lnTo>
                <a:lnTo>
                  <a:pt x="5289228" y="363892"/>
                </a:lnTo>
                <a:lnTo>
                  <a:pt x="5796656" y="623747"/>
                </a:lnTo>
                <a:lnTo>
                  <a:pt x="6284340" y="929980"/>
                </a:lnTo>
                <a:lnTo>
                  <a:pt x="6623220" y="1184183"/>
                </a:lnTo>
                <a:lnTo>
                  <a:pt x="6943444" y="1472114"/>
                </a:lnTo>
                <a:lnTo>
                  <a:pt x="7233346" y="1772069"/>
                </a:lnTo>
                <a:lnTo>
                  <a:pt x="7492920" y="2084040"/>
                </a:lnTo>
                <a:lnTo>
                  <a:pt x="7714178" y="2422475"/>
                </a:lnTo>
                <a:lnTo>
                  <a:pt x="7903525" y="2765090"/>
                </a:lnTo>
                <a:lnTo>
                  <a:pt x="8052965" y="3126342"/>
                </a:lnTo>
                <a:lnTo>
                  <a:pt x="8171005" y="3512263"/>
                </a:lnTo>
                <a:lnTo>
                  <a:pt x="8119084" y="3381399"/>
                </a:lnTo>
                <a:lnTo>
                  <a:pt x="8062324" y="3280662"/>
                </a:lnTo>
                <a:lnTo>
                  <a:pt x="7708330" y="2807629"/>
                </a:lnTo>
                <a:lnTo>
                  <a:pt x="7342517" y="2420182"/>
                </a:lnTo>
                <a:lnTo>
                  <a:pt x="6966544" y="2072501"/>
                </a:lnTo>
                <a:lnTo>
                  <a:pt x="6579837" y="1797741"/>
                </a:lnTo>
                <a:lnTo>
                  <a:pt x="6184561" y="1570591"/>
                </a:lnTo>
                <a:lnTo>
                  <a:pt x="5778041" y="1395868"/>
                </a:lnTo>
                <a:lnTo>
                  <a:pt x="5361872" y="1281403"/>
                </a:lnTo>
                <a:lnTo>
                  <a:pt x="4946707" y="1207924"/>
                </a:lnTo>
                <a:lnTo>
                  <a:pt x="4520301" y="1186879"/>
                </a:lnTo>
                <a:lnTo>
                  <a:pt x="4086402" y="1200784"/>
                </a:lnTo>
                <a:lnTo>
                  <a:pt x="3652435" y="1268325"/>
                </a:lnTo>
                <a:lnTo>
                  <a:pt x="3222137" y="1372047"/>
                </a:lnTo>
                <a:lnTo>
                  <a:pt x="2777443" y="1512513"/>
                </a:lnTo>
                <a:lnTo>
                  <a:pt x="2341731" y="1679521"/>
                </a:lnTo>
                <a:lnTo>
                  <a:pt x="1897465" y="1894127"/>
                </a:lnTo>
                <a:lnTo>
                  <a:pt x="1455279" y="2137072"/>
                </a:lnTo>
                <a:lnTo>
                  <a:pt x="1013592" y="2400511"/>
                </a:lnTo>
                <a:lnTo>
                  <a:pt x="578247" y="2695300"/>
                </a:lnTo>
                <a:lnTo>
                  <a:pt x="139154" y="3007566"/>
                </a:lnTo>
                <a:lnTo>
                  <a:pt x="0" y="3120991"/>
                </a:lnTo>
                <a:lnTo>
                  <a:pt x="0" y="929817"/>
                </a:lnTo>
                <a:lnTo>
                  <a:pt x="124035" y="862301"/>
                </a:lnTo>
                <a:lnTo>
                  <a:pt x="732180" y="576174"/>
                </a:lnTo>
                <a:lnTo>
                  <a:pt x="1337579" y="348514"/>
                </a:lnTo>
                <a:lnTo>
                  <a:pt x="1935992" y="176297"/>
                </a:lnTo>
                <a:lnTo>
                  <a:pt x="2520493" y="61333"/>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0" name="Group 87">
            <a:extLst>
              <a:ext uri="{FF2B5EF4-FFF2-40B4-BE49-F238E27FC236}">
                <a16:creationId xmlns:a16="http://schemas.microsoft.com/office/drawing/2014/main" id="{0DCF7F1F-27C0-4041-8791-9BFA6EE43FEC}"/>
              </a:ext>
            </a:extLst>
          </p:cNvPr>
          <p:cNvGrpSpPr>
            <a:grpSpLocks/>
          </p:cNvGrpSpPr>
          <p:nvPr userDrawn="1"/>
        </p:nvGrpSpPr>
        <p:grpSpPr bwMode="auto">
          <a:xfrm>
            <a:off x="881093" y="6553200"/>
            <a:ext cx="3463925" cy="127000"/>
            <a:chOff x="732693" y="6371356"/>
            <a:chExt cx="2371790" cy="88718"/>
          </a:xfrm>
        </p:grpSpPr>
        <p:sp>
          <p:nvSpPr>
            <p:cNvPr id="61" name="Freeform 6">
              <a:extLst>
                <a:ext uri="{FF2B5EF4-FFF2-40B4-BE49-F238E27FC236}">
                  <a16:creationId xmlns:a16="http://schemas.microsoft.com/office/drawing/2014/main" id="{7F7DE461-BF6D-4C04-AFD6-06049880CC56}"/>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7">
              <a:extLst>
                <a:ext uri="{FF2B5EF4-FFF2-40B4-BE49-F238E27FC236}">
                  <a16:creationId xmlns:a16="http://schemas.microsoft.com/office/drawing/2014/main" id="{E6AECDDA-B627-40DB-8E8F-6E02A64A0ACA}"/>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8">
              <a:extLst>
                <a:ext uri="{FF2B5EF4-FFF2-40B4-BE49-F238E27FC236}">
                  <a16:creationId xmlns:a16="http://schemas.microsoft.com/office/drawing/2014/main" id="{9DFA66EA-1063-4515-A177-CF9F13E34F41}"/>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9">
              <a:extLst>
                <a:ext uri="{FF2B5EF4-FFF2-40B4-BE49-F238E27FC236}">
                  <a16:creationId xmlns:a16="http://schemas.microsoft.com/office/drawing/2014/main" id="{62AC155D-923D-471D-B098-E92A8EC425F0}"/>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10">
              <a:extLst>
                <a:ext uri="{FF2B5EF4-FFF2-40B4-BE49-F238E27FC236}">
                  <a16:creationId xmlns:a16="http://schemas.microsoft.com/office/drawing/2014/main" id="{7B414AE7-7427-480F-A945-DC250C68AB8D}"/>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11">
              <a:extLst>
                <a:ext uri="{FF2B5EF4-FFF2-40B4-BE49-F238E27FC236}">
                  <a16:creationId xmlns:a16="http://schemas.microsoft.com/office/drawing/2014/main" id="{0F264024-D5B3-415A-960E-B1406AB46F2F}"/>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Rectangle 12">
              <a:extLst>
                <a:ext uri="{FF2B5EF4-FFF2-40B4-BE49-F238E27FC236}">
                  <a16:creationId xmlns:a16="http://schemas.microsoft.com/office/drawing/2014/main" id="{1518AB3D-817D-45E7-8386-30FEAC7302ED}"/>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8" name="Freeform 13">
              <a:extLst>
                <a:ext uri="{FF2B5EF4-FFF2-40B4-BE49-F238E27FC236}">
                  <a16:creationId xmlns:a16="http://schemas.microsoft.com/office/drawing/2014/main" id="{589F3A4E-3B71-4296-9E0E-1B817346A0ED}"/>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14">
              <a:extLst>
                <a:ext uri="{FF2B5EF4-FFF2-40B4-BE49-F238E27FC236}">
                  <a16:creationId xmlns:a16="http://schemas.microsoft.com/office/drawing/2014/main" id="{67A47C86-82C5-4AD1-845C-023D55FB55DA}"/>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15">
              <a:extLst>
                <a:ext uri="{FF2B5EF4-FFF2-40B4-BE49-F238E27FC236}">
                  <a16:creationId xmlns:a16="http://schemas.microsoft.com/office/drawing/2014/main" id="{B1BC9BBE-3320-43C3-95D3-B37278B3907D}"/>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16">
              <a:extLst>
                <a:ext uri="{FF2B5EF4-FFF2-40B4-BE49-F238E27FC236}">
                  <a16:creationId xmlns:a16="http://schemas.microsoft.com/office/drawing/2014/main" id="{3F6716EC-5ADA-46FC-B7B0-4D266D117B46}"/>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17">
              <a:extLst>
                <a:ext uri="{FF2B5EF4-FFF2-40B4-BE49-F238E27FC236}">
                  <a16:creationId xmlns:a16="http://schemas.microsoft.com/office/drawing/2014/main" id="{3919B5EF-1638-49D8-97B4-84594F51FC5E}"/>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18">
              <a:extLst>
                <a:ext uri="{FF2B5EF4-FFF2-40B4-BE49-F238E27FC236}">
                  <a16:creationId xmlns:a16="http://schemas.microsoft.com/office/drawing/2014/main" id="{E1597CA9-E108-44D6-851A-5F3B6F726F0A}"/>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19">
              <a:extLst>
                <a:ext uri="{FF2B5EF4-FFF2-40B4-BE49-F238E27FC236}">
                  <a16:creationId xmlns:a16="http://schemas.microsoft.com/office/drawing/2014/main" id="{27586571-7E63-45C6-A1B5-098773138897}"/>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Rectangle 20">
              <a:extLst>
                <a:ext uri="{FF2B5EF4-FFF2-40B4-BE49-F238E27FC236}">
                  <a16:creationId xmlns:a16="http://schemas.microsoft.com/office/drawing/2014/main" id="{D1FED8C1-D68A-4889-B457-AA4C65F1872E}"/>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6" name="Freeform 21">
              <a:extLst>
                <a:ext uri="{FF2B5EF4-FFF2-40B4-BE49-F238E27FC236}">
                  <a16:creationId xmlns:a16="http://schemas.microsoft.com/office/drawing/2014/main" id="{F4957C26-E86D-4DE0-8C13-8EB971A61223}"/>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22">
              <a:extLst>
                <a:ext uri="{FF2B5EF4-FFF2-40B4-BE49-F238E27FC236}">
                  <a16:creationId xmlns:a16="http://schemas.microsoft.com/office/drawing/2014/main" id="{F4BC45B0-CD72-4F35-8FFB-6B72AC7BFDB8}"/>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23">
              <a:extLst>
                <a:ext uri="{FF2B5EF4-FFF2-40B4-BE49-F238E27FC236}">
                  <a16:creationId xmlns:a16="http://schemas.microsoft.com/office/drawing/2014/main" id="{68B98608-15AA-4F04-8061-7261E01DFA99}"/>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24">
              <a:extLst>
                <a:ext uri="{FF2B5EF4-FFF2-40B4-BE49-F238E27FC236}">
                  <a16:creationId xmlns:a16="http://schemas.microsoft.com/office/drawing/2014/main" id="{13822883-AAC8-4119-BDD5-4083C538DA8C}"/>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0" name="Freeform 25">
              <a:extLst>
                <a:ext uri="{FF2B5EF4-FFF2-40B4-BE49-F238E27FC236}">
                  <a16:creationId xmlns:a16="http://schemas.microsoft.com/office/drawing/2014/main" id="{84E7AE90-5363-4D65-9D73-98D88DC13E85}"/>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1" name="Freeform 26">
              <a:extLst>
                <a:ext uri="{FF2B5EF4-FFF2-40B4-BE49-F238E27FC236}">
                  <a16:creationId xmlns:a16="http://schemas.microsoft.com/office/drawing/2014/main" id="{050036EB-732A-42CA-8C87-0BD4D15061AD}"/>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2" name="Freeform 27">
              <a:extLst>
                <a:ext uri="{FF2B5EF4-FFF2-40B4-BE49-F238E27FC236}">
                  <a16:creationId xmlns:a16="http://schemas.microsoft.com/office/drawing/2014/main" id="{3E7587AD-7732-4033-820C-E9832CF073A5}"/>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3" name="Freeform 28">
              <a:extLst>
                <a:ext uri="{FF2B5EF4-FFF2-40B4-BE49-F238E27FC236}">
                  <a16:creationId xmlns:a16="http://schemas.microsoft.com/office/drawing/2014/main" id="{0915D0C0-AE00-48B2-8373-7623065AF425}"/>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4" name="Freeform 29">
              <a:extLst>
                <a:ext uri="{FF2B5EF4-FFF2-40B4-BE49-F238E27FC236}">
                  <a16:creationId xmlns:a16="http://schemas.microsoft.com/office/drawing/2014/main" id="{9E5EEF3D-5504-4A20-8412-B00AA79B6A0F}"/>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5" name="Freeform 30">
              <a:extLst>
                <a:ext uri="{FF2B5EF4-FFF2-40B4-BE49-F238E27FC236}">
                  <a16:creationId xmlns:a16="http://schemas.microsoft.com/office/drawing/2014/main" id="{C033E912-582E-4A49-8EAB-D925D2E61553}"/>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6" name="Rectangle 31">
              <a:extLst>
                <a:ext uri="{FF2B5EF4-FFF2-40B4-BE49-F238E27FC236}">
                  <a16:creationId xmlns:a16="http://schemas.microsoft.com/office/drawing/2014/main" id="{3AC23D3B-E029-4FE9-B6BF-25EA526B5454}"/>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87" name="Picture 2">
            <a:extLst>
              <a:ext uri="{FF2B5EF4-FFF2-40B4-BE49-F238E27FC236}">
                <a16:creationId xmlns:a16="http://schemas.microsoft.com/office/drawing/2014/main" id="{0FA47751-5582-4F4C-A61D-26BD7EA9CF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52208" y="199059"/>
            <a:ext cx="1876440" cy="9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AC0F262E-0FE1-4A88-B867-3DFFBF24F247}"/>
              </a:ext>
            </a:extLst>
          </p:cNvPr>
          <p:cNvSpPr/>
          <p:nvPr userDrawn="1"/>
        </p:nvSpPr>
        <p:spPr>
          <a:xfrm>
            <a:off x="-22195"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Freeform 631">
            <a:extLst>
              <a:ext uri="{FF2B5EF4-FFF2-40B4-BE49-F238E27FC236}">
                <a16:creationId xmlns:a16="http://schemas.microsoft.com/office/drawing/2014/main" id="{0657BE0C-ECF1-4ABD-B950-ADA7A81CED8F}"/>
              </a:ext>
            </a:extLst>
          </p:cNvPr>
          <p:cNvSpPr>
            <a:spLocks/>
          </p:cNvSpPr>
          <p:nvPr userDrawn="1"/>
        </p:nvSpPr>
        <p:spPr bwMode="auto">
          <a:xfrm>
            <a:off x="-22195"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 name="Title 1"/>
          <p:cNvSpPr>
            <a:spLocks noGrp="1"/>
          </p:cNvSpPr>
          <p:nvPr userDrawn="1">
            <p:ph type="ctrTitle"/>
          </p:nvPr>
        </p:nvSpPr>
        <p:spPr>
          <a:xfrm>
            <a:off x="912285" y="2744600"/>
            <a:ext cx="10801348" cy="1894075"/>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5" name="Subtitle 2"/>
          <p:cNvSpPr>
            <a:spLocks noGrp="1"/>
          </p:cNvSpPr>
          <p:nvPr userDrawn="1">
            <p:ph type="subTitle" idx="1"/>
          </p:nvPr>
        </p:nvSpPr>
        <p:spPr>
          <a:xfrm>
            <a:off x="913263" y="4144861"/>
            <a:ext cx="10813569" cy="498393"/>
          </a:xfrm>
          <a:prstGeom prst="rect">
            <a:avLst/>
          </a:prstGeom>
        </p:spPr>
        <p:txBody>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5013186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CD958BC-D7CF-45FF-92CE-E70BCAE6476F}"/>
              </a:ext>
            </a:extLst>
          </p:cNvPr>
          <p:cNvSpPr txBox="1">
            <a:spLocks/>
          </p:cNvSpPr>
          <p:nvPr userDrawn="1"/>
        </p:nvSpPr>
        <p:spPr>
          <a:xfrm>
            <a:off x="0" y="6627813"/>
            <a:ext cx="48260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fld id="{E193D722-D4FD-4067-AF44-C401FC7E3030}" type="slidenum">
              <a:rPr lang="en-US" altLang="en-US" sz="1000" b="1">
                <a:solidFill>
                  <a:schemeClr val="bg1"/>
                </a:solidFill>
              </a:rPr>
              <a:pPr algn="ctr" eaLnBrk="1" hangingPunct="1">
                <a:spcBef>
                  <a:spcPct val="20000"/>
                </a:spcBef>
                <a:buFont typeface="Arial" panose="020B0604020202020204" pitchFamily="34" charset="0"/>
                <a:buNone/>
              </a:pPr>
              <a:t>‹#›</a:t>
            </a:fld>
            <a:endParaRPr lang="en-GB" altLang="en-US" sz="1000" b="1">
              <a:solidFill>
                <a:schemeClr val="bg1"/>
              </a:solidFill>
            </a:endParaRPr>
          </a:p>
        </p:txBody>
      </p:sp>
      <p:sp>
        <p:nvSpPr>
          <p:cNvPr id="5" name="Title 4">
            <a:extLst>
              <a:ext uri="{FF2B5EF4-FFF2-40B4-BE49-F238E27FC236}">
                <a16:creationId xmlns:a16="http://schemas.microsoft.com/office/drawing/2014/main" id="{96EB48A4-28C1-4E48-A941-E213A7F122BA}"/>
              </a:ext>
            </a:extLst>
          </p:cNvPr>
          <p:cNvSpPr>
            <a:spLocks noGrp="1"/>
          </p:cNvSpPr>
          <p:nvPr>
            <p:ph type="title"/>
          </p:nvPr>
        </p:nvSpPr>
        <p:spPr>
          <a:xfrm>
            <a:off x="733614" y="260648"/>
            <a:ext cx="7162585" cy="615931"/>
          </a:xfrm>
          <a:prstGeom prst="rect">
            <a:avLst/>
          </a:prstGeom>
        </p:spPr>
        <p:txBody>
          <a:bodyPr/>
          <a:lstStyle>
            <a:lvl1pPr algn="l" rtl="0" eaLnBrk="0" fontAlgn="base" hangingPunct="0">
              <a:spcBef>
                <a:spcPct val="0"/>
              </a:spcBef>
              <a:spcAft>
                <a:spcPct val="0"/>
              </a:spcAft>
              <a:defRPr lang="en-GB" sz="3200" b="1" kern="1200" baseline="0" dirty="0">
                <a:solidFill>
                  <a:schemeClr val="tx2"/>
                </a:solidFill>
                <a:latin typeface="+mj-lt"/>
                <a:ea typeface="+mj-ea"/>
                <a:cs typeface="+mj-cs"/>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2E44B404-D3EE-44CE-B049-198481466EB5}"/>
              </a:ext>
            </a:extLst>
          </p:cNvPr>
          <p:cNvSpPr>
            <a:spLocks noGrp="1"/>
          </p:cNvSpPr>
          <p:nvPr>
            <p:ph type="body" sz="quarter" idx="10"/>
          </p:nvPr>
        </p:nvSpPr>
        <p:spPr>
          <a:xfrm>
            <a:off x="733425" y="876300"/>
            <a:ext cx="6370638" cy="4208884"/>
          </a:xfrm>
          <a:prstGeom prst="rect">
            <a:avLst/>
          </a:prstGeom>
        </p:spPr>
        <p:txBody>
          <a:bodyPr/>
          <a:lstStyle>
            <a:lvl1pPr marL="0" indent="0">
              <a:defRPr lang="en-US" sz="1800" b="0" kern="1200" dirty="0" smtClean="0">
                <a:solidFill>
                  <a:schemeClr val="tx1"/>
                </a:solidFill>
                <a:latin typeface="+mn-lt"/>
                <a:ea typeface="+mn-ea"/>
                <a:cs typeface="+mn-cs"/>
              </a:defRPr>
            </a:lvl1pPr>
            <a:lvl2pPr marL="0" indent="0">
              <a:buFont typeface="Courier New" panose="02070309020205020404" pitchFamily="49" charset="0"/>
              <a:buNone/>
              <a:defRPr lang="en-US" sz="1800" kern="1200" dirty="0" smtClean="0">
                <a:solidFill>
                  <a:schemeClr val="tx1"/>
                </a:solidFill>
                <a:latin typeface="+mn-lt"/>
                <a:ea typeface="+mn-ea"/>
                <a:cs typeface="+mn-cs"/>
              </a:defRPr>
            </a:lvl2pPr>
            <a:lvl3pPr marL="0" indent="0">
              <a:buFont typeface="Courier New" panose="02070309020205020404" pitchFamily="49" charset="0"/>
              <a:buNone/>
              <a:defRPr lang="en-US" dirty="0" smtClean="0"/>
            </a:lvl3pPr>
            <a:lvl4pPr marL="540000" indent="-540000">
              <a:buFont typeface="Courier New" panose="02070309020205020404" pitchFamily="49" charset="0"/>
              <a:buChar char="o"/>
              <a:defRPr/>
            </a:lvl4pPr>
            <a:lvl5pPr>
              <a:buFont typeface="Courier New" panose="02070309020205020404" pitchFamily="49" charset="0"/>
              <a:buChar char="o"/>
              <a:defRPr/>
            </a:lvl5pPr>
            <a:lvl6pPr marL="2057400" indent="0">
              <a:buNone/>
              <a:defRPr/>
            </a:lvl6pPr>
          </a:lstStyle>
          <a:p>
            <a:pPr lvl="0"/>
            <a:r>
              <a:rPr lang="en-US" dirty="0"/>
              <a:t>Click to edit Master text styles</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r>
              <a:rPr lang="en-US" dirty="0"/>
              <a:t>First level</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p:txBody>
      </p:sp>
    </p:spTree>
    <p:extLst>
      <p:ext uri="{BB962C8B-B14F-4D97-AF65-F5344CB8AC3E}">
        <p14:creationId xmlns:p14="http://schemas.microsoft.com/office/powerpoint/2010/main" val="305192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D4F3C40F-AB33-4EEC-960B-8E3E34558386}"/>
              </a:ext>
            </a:extLst>
          </p:cNvPr>
          <p:cNvGrpSpPr/>
          <p:nvPr userDrawn="1"/>
        </p:nvGrpSpPr>
        <p:grpSpPr>
          <a:xfrm>
            <a:off x="903800" y="6552460"/>
            <a:ext cx="3464008" cy="128221"/>
            <a:chOff x="732693" y="6371356"/>
            <a:chExt cx="2371790" cy="88718"/>
          </a:xfrm>
          <a:solidFill>
            <a:schemeClr val="bg1"/>
          </a:solidFill>
        </p:grpSpPr>
        <p:sp>
          <p:nvSpPr>
            <p:cNvPr id="6" name="Freeform 6">
              <a:extLst>
                <a:ext uri="{FF2B5EF4-FFF2-40B4-BE49-F238E27FC236}">
                  <a16:creationId xmlns:a16="http://schemas.microsoft.com/office/drawing/2014/main" id="{0776A8BA-A950-4234-A217-90E5116C6FFB}"/>
                </a:ext>
              </a:extLst>
            </p:cNvPr>
            <p:cNvSpPr>
              <a:spLocks/>
            </p:cNvSpPr>
            <p:nvPr/>
          </p:nvSpPr>
          <p:spPr bwMode="auto">
            <a:xfrm>
              <a:off x="732693" y="6372633"/>
              <a:ext cx="130206" cy="86803"/>
            </a:xfrm>
            <a:custGeom>
              <a:avLst/>
              <a:gdLst>
                <a:gd name="T0" fmla="*/ 90 w 204"/>
                <a:gd name="T1" fmla="*/ 0 h 136"/>
                <a:gd name="T2" fmla="*/ 115 w 204"/>
                <a:gd name="T3" fmla="*/ 0 h 136"/>
                <a:gd name="T4" fmla="*/ 145 w 204"/>
                <a:gd name="T5" fmla="*/ 92 h 136"/>
                <a:gd name="T6" fmla="*/ 173 w 204"/>
                <a:gd name="T7" fmla="*/ 0 h 136"/>
                <a:gd name="T8" fmla="*/ 204 w 204"/>
                <a:gd name="T9" fmla="*/ 0 h 136"/>
                <a:gd name="T10" fmla="*/ 159 w 204"/>
                <a:gd name="T11" fmla="*/ 136 h 136"/>
                <a:gd name="T12" fmla="*/ 132 w 204"/>
                <a:gd name="T13" fmla="*/ 136 h 136"/>
                <a:gd name="T14" fmla="*/ 102 w 204"/>
                <a:gd name="T15" fmla="*/ 48 h 136"/>
                <a:gd name="T16" fmla="*/ 72 w 204"/>
                <a:gd name="T17" fmla="*/ 136 h 136"/>
                <a:gd name="T18" fmla="*/ 46 w 204"/>
                <a:gd name="T19" fmla="*/ 136 h 136"/>
                <a:gd name="T20" fmla="*/ 0 w 204"/>
                <a:gd name="T21" fmla="*/ 0 h 136"/>
                <a:gd name="T22" fmla="*/ 32 w 204"/>
                <a:gd name="T23" fmla="*/ 0 h 136"/>
                <a:gd name="T24" fmla="*/ 60 w 204"/>
                <a:gd name="T25" fmla="*/ 92 h 136"/>
                <a:gd name="T26" fmla="*/ 90 w 204"/>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grpFill/>
            <a:ln w="0">
              <a:noFill/>
              <a:prstDash val="solid"/>
              <a:round/>
              <a:headEnd/>
              <a:tailEnd/>
            </a:ln>
          </p:spPr>
          <p:txBody>
            <a:bodyPr/>
            <a:lstStyle/>
            <a:p>
              <a:pPr>
                <a:defRPr/>
              </a:pPr>
              <a:endParaRPr lang="en-GB"/>
            </a:p>
          </p:txBody>
        </p:sp>
        <p:sp>
          <p:nvSpPr>
            <p:cNvPr id="7" name="Freeform 7">
              <a:extLst>
                <a:ext uri="{FF2B5EF4-FFF2-40B4-BE49-F238E27FC236}">
                  <a16:creationId xmlns:a16="http://schemas.microsoft.com/office/drawing/2014/main" id="{F7B2C092-A6F1-4927-B30F-BE81F81EEDBA}"/>
                </a:ext>
              </a:extLst>
            </p:cNvPr>
            <p:cNvSpPr>
              <a:spLocks noEditPoints="1"/>
            </p:cNvSpPr>
            <p:nvPr/>
          </p:nvSpPr>
          <p:spPr bwMode="auto">
            <a:xfrm>
              <a:off x="866728" y="6371356"/>
              <a:ext cx="91910" cy="88718"/>
            </a:xfrm>
            <a:custGeom>
              <a:avLst/>
              <a:gdLst>
                <a:gd name="T0" fmla="*/ 72 w 144"/>
                <a:gd name="T1" fmla="*/ 28 h 139"/>
                <a:gd name="T2" fmla="*/ 58 w 144"/>
                <a:gd name="T3" fmla="*/ 29 h 139"/>
                <a:gd name="T4" fmla="*/ 47 w 144"/>
                <a:gd name="T5" fmla="*/ 35 h 139"/>
                <a:gd name="T6" fmla="*/ 39 w 144"/>
                <a:gd name="T7" fmla="*/ 45 h 139"/>
                <a:gd name="T8" fmla="*/ 33 w 144"/>
                <a:gd name="T9" fmla="*/ 56 h 139"/>
                <a:gd name="T10" fmla="*/ 32 w 144"/>
                <a:gd name="T11" fmla="*/ 69 h 139"/>
                <a:gd name="T12" fmla="*/ 32 w 144"/>
                <a:gd name="T13" fmla="*/ 69 h 139"/>
                <a:gd name="T14" fmla="*/ 33 w 144"/>
                <a:gd name="T15" fmla="*/ 83 h 139"/>
                <a:gd name="T16" fmla="*/ 39 w 144"/>
                <a:gd name="T17" fmla="*/ 95 h 139"/>
                <a:gd name="T18" fmla="*/ 47 w 144"/>
                <a:gd name="T19" fmla="*/ 103 h 139"/>
                <a:gd name="T20" fmla="*/ 58 w 144"/>
                <a:gd name="T21" fmla="*/ 110 h 139"/>
                <a:gd name="T22" fmla="*/ 72 w 144"/>
                <a:gd name="T23" fmla="*/ 112 h 139"/>
                <a:gd name="T24" fmla="*/ 85 w 144"/>
                <a:gd name="T25" fmla="*/ 110 h 139"/>
                <a:gd name="T26" fmla="*/ 96 w 144"/>
                <a:gd name="T27" fmla="*/ 103 h 139"/>
                <a:gd name="T28" fmla="*/ 105 w 144"/>
                <a:gd name="T29" fmla="*/ 95 h 139"/>
                <a:gd name="T30" fmla="*/ 111 w 144"/>
                <a:gd name="T31" fmla="*/ 83 h 139"/>
                <a:gd name="T32" fmla="*/ 112 w 144"/>
                <a:gd name="T33" fmla="*/ 69 h 139"/>
                <a:gd name="T34" fmla="*/ 112 w 144"/>
                <a:gd name="T35" fmla="*/ 69 h 139"/>
                <a:gd name="T36" fmla="*/ 111 w 144"/>
                <a:gd name="T37" fmla="*/ 56 h 139"/>
                <a:gd name="T38" fmla="*/ 105 w 144"/>
                <a:gd name="T39" fmla="*/ 45 h 139"/>
                <a:gd name="T40" fmla="*/ 96 w 144"/>
                <a:gd name="T41" fmla="*/ 35 h 139"/>
                <a:gd name="T42" fmla="*/ 85 w 144"/>
                <a:gd name="T43" fmla="*/ 29 h 139"/>
                <a:gd name="T44" fmla="*/ 72 w 144"/>
                <a:gd name="T45" fmla="*/ 28 h 139"/>
                <a:gd name="T46" fmla="*/ 72 w 144"/>
                <a:gd name="T47" fmla="*/ 0 h 139"/>
                <a:gd name="T48" fmla="*/ 91 w 144"/>
                <a:gd name="T49" fmla="*/ 2 h 139"/>
                <a:gd name="T50" fmla="*/ 108 w 144"/>
                <a:gd name="T51" fmla="*/ 9 h 139"/>
                <a:gd name="T52" fmla="*/ 123 w 144"/>
                <a:gd name="T53" fmla="*/ 20 h 139"/>
                <a:gd name="T54" fmla="*/ 134 w 144"/>
                <a:gd name="T55" fmla="*/ 34 h 139"/>
                <a:gd name="T56" fmla="*/ 141 w 144"/>
                <a:gd name="T57" fmla="*/ 51 h 139"/>
                <a:gd name="T58" fmla="*/ 144 w 144"/>
                <a:gd name="T59" fmla="*/ 69 h 139"/>
                <a:gd name="T60" fmla="*/ 144 w 144"/>
                <a:gd name="T61" fmla="*/ 69 h 139"/>
                <a:gd name="T62" fmla="*/ 141 w 144"/>
                <a:gd name="T63" fmla="*/ 88 h 139"/>
                <a:gd name="T64" fmla="*/ 134 w 144"/>
                <a:gd name="T65" fmla="*/ 105 h 139"/>
                <a:gd name="T66" fmla="*/ 123 w 144"/>
                <a:gd name="T67" fmla="*/ 118 h 139"/>
                <a:gd name="T68" fmla="*/ 108 w 144"/>
                <a:gd name="T69" fmla="*/ 129 h 139"/>
                <a:gd name="T70" fmla="*/ 91 w 144"/>
                <a:gd name="T71" fmla="*/ 136 h 139"/>
                <a:gd name="T72" fmla="*/ 72 w 144"/>
                <a:gd name="T73" fmla="*/ 139 h 139"/>
                <a:gd name="T74" fmla="*/ 52 w 144"/>
                <a:gd name="T75" fmla="*/ 136 h 139"/>
                <a:gd name="T76" fmla="*/ 35 w 144"/>
                <a:gd name="T77" fmla="*/ 129 h 139"/>
                <a:gd name="T78" fmla="*/ 21 w 144"/>
                <a:gd name="T79" fmla="*/ 119 h 139"/>
                <a:gd name="T80" fmla="*/ 10 w 144"/>
                <a:gd name="T81" fmla="*/ 105 h 139"/>
                <a:gd name="T82" fmla="*/ 2 w 144"/>
                <a:gd name="T83" fmla="*/ 89 h 139"/>
                <a:gd name="T84" fmla="*/ 0 w 144"/>
                <a:gd name="T85" fmla="*/ 69 h 139"/>
                <a:gd name="T86" fmla="*/ 0 w 144"/>
                <a:gd name="T87" fmla="*/ 69 h 139"/>
                <a:gd name="T88" fmla="*/ 2 w 144"/>
                <a:gd name="T89" fmla="*/ 51 h 139"/>
                <a:gd name="T90" fmla="*/ 10 w 144"/>
                <a:gd name="T91" fmla="*/ 34 h 139"/>
                <a:gd name="T92" fmla="*/ 21 w 144"/>
                <a:gd name="T93" fmla="*/ 20 h 139"/>
                <a:gd name="T94" fmla="*/ 35 w 144"/>
                <a:gd name="T95" fmla="*/ 9 h 139"/>
                <a:gd name="T96" fmla="*/ 52 w 144"/>
                <a:gd name="T97" fmla="*/ 2 h 139"/>
                <a:gd name="T98" fmla="*/ 72 w 144"/>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39">
                  <a:moveTo>
                    <a:pt x="72" y="28"/>
                  </a:moveTo>
                  <a:lnTo>
                    <a:pt x="58" y="29"/>
                  </a:lnTo>
                  <a:lnTo>
                    <a:pt x="47" y="35"/>
                  </a:lnTo>
                  <a:lnTo>
                    <a:pt x="39" y="45"/>
                  </a:lnTo>
                  <a:lnTo>
                    <a:pt x="33" y="56"/>
                  </a:lnTo>
                  <a:lnTo>
                    <a:pt x="32" y="69"/>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0" y="69"/>
                  </a:lnTo>
                  <a:lnTo>
                    <a:pt x="2" y="51"/>
                  </a:lnTo>
                  <a:lnTo>
                    <a:pt x="10" y="34"/>
                  </a:lnTo>
                  <a:lnTo>
                    <a:pt x="21" y="20"/>
                  </a:lnTo>
                  <a:lnTo>
                    <a:pt x="35" y="9"/>
                  </a:lnTo>
                  <a:lnTo>
                    <a:pt x="52" y="2"/>
                  </a:lnTo>
                  <a:lnTo>
                    <a:pt x="72" y="0"/>
                  </a:lnTo>
                  <a:close/>
                </a:path>
              </a:pathLst>
            </a:custGeom>
            <a:grpFill/>
            <a:ln w="0">
              <a:noFill/>
              <a:prstDash val="solid"/>
              <a:round/>
              <a:headEnd/>
              <a:tailEnd/>
            </a:ln>
          </p:spPr>
          <p:txBody>
            <a:bodyPr/>
            <a:lstStyle/>
            <a:p>
              <a:pPr>
                <a:defRPr/>
              </a:pPr>
              <a:endParaRPr lang="en-GB"/>
            </a:p>
          </p:txBody>
        </p:sp>
        <p:sp>
          <p:nvSpPr>
            <p:cNvPr id="8" name="Freeform 8">
              <a:extLst>
                <a:ext uri="{FF2B5EF4-FFF2-40B4-BE49-F238E27FC236}">
                  <a16:creationId xmlns:a16="http://schemas.microsoft.com/office/drawing/2014/main" id="{873F800F-007B-45A8-8C48-841773497850}"/>
                </a:ext>
              </a:extLst>
            </p:cNvPr>
            <p:cNvSpPr>
              <a:spLocks noEditPoints="1"/>
            </p:cNvSpPr>
            <p:nvPr/>
          </p:nvSpPr>
          <p:spPr bwMode="auto">
            <a:xfrm>
              <a:off x="973957" y="6372633"/>
              <a:ext cx="74039" cy="85527"/>
            </a:xfrm>
            <a:custGeom>
              <a:avLst/>
              <a:gdLst>
                <a:gd name="T0" fmla="*/ 29 w 116"/>
                <a:gd name="T1" fmla="*/ 27 h 134"/>
                <a:gd name="T2" fmla="*/ 29 w 116"/>
                <a:gd name="T3" fmla="*/ 66 h 134"/>
                <a:gd name="T4" fmla="*/ 59 w 116"/>
                <a:gd name="T5" fmla="*/ 66 h 134"/>
                <a:gd name="T6" fmla="*/ 71 w 116"/>
                <a:gd name="T7" fmla="*/ 64 h 134"/>
                <a:gd name="T8" fmla="*/ 80 w 116"/>
                <a:gd name="T9" fmla="*/ 56 h 134"/>
                <a:gd name="T10" fmla="*/ 82 w 116"/>
                <a:gd name="T11" fmla="*/ 47 h 134"/>
                <a:gd name="T12" fmla="*/ 82 w 116"/>
                <a:gd name="T13" fmla="*/ 47 h 134"/>
                <a:gd name="T14" fmla="*/ 81 w 116"/>
                <a:gd name="T15" fmla="*/ 38 h 134"/>
                <a:gd name="T16" fmla="*/ 76 w 116"/>
                <a:gd name="T17" fmla="*/ 32 h 134"/>
                <a:gd name="T18" fmla="*/ 69 w 116"/>
                <a:gd name="T19" fmla="*/ 28 h 134"/>
                <a:gd name="T20" fmla="*/ 59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2 w 116"/>
                <a:gd name="T39" fmla="*/ 44 h 134"/>
                <a:gd name="T40" fmla="*/ 112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1 w 116"/>
                <a:gd name="T53" fmla="*/ 134 h 134"/>
                <a:gd name="T54" fmla="*/ 53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9" y="66"/>
                  </a:lnTo>
                  <a:lnTo>
                    <a:pt x="71" y="64"/>
                  </a:lnTo>
                  <a:lnTo>
                    <a:pt x="80" y="56"/>
                  </a:lnTo>
                  <a:lnTo>
                    <a:pt x="82" y="47"/>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9" name="Freeform 9">
              <a:extLst>
                <a:ext uri="{FF2B5EF4-FFF2-40B4-BE49-F238E27FC236}">
                  <a16:creationId xmlns:a16="http://schemas.microsoft.com/office/drawing/2014/main" id="{907BDC5B-6683-4661-B216-CCA3A18906A3}"/>
                </a:ext>
              </a:extLst>
            </p:cNvPr>
            <p:cNvSpPr>
              <a:spLocks/>
            </p:cNvSpPr>
            <p:nvPr/>
          </p:nvSpPr>
          <p:spPr bwMode="auto">
            <a:xfrm>
              <a:off x="1061399" y="6372633"/>
              <a:ext cx="61273" cy="85527"/>
            </a:xfrm>
            <a:custGeom>
              <a:avLst/>
              <a:gdLst>
                <a:gd name="T0" fmla="*/ 0 w 96"/>
                <a:gd name="T1" fmla="*/ 0 h 134"/>
                <a:gd name="T2" fmla="*/ 29 w 96"/>
                <a:gd name="T3" fmla="*/ 0 h 134"/>
                <a:gd name="T4" fmla="*/ 29 w 96"/>
                <a:gd name="T5" fmla="*/ 108 h 134"/>
                <a:gd name="T6" fmla="*/ 96 w 96"/>
                <a:gd name="T7" fmla="*/ 108 h 134"/>
                <a:gd name="T8" fmla="*/ 96 w 96"/>
                <a:gd name="T9" fmla="*/ 134 h 134"/>
                <a:gd name="T10" fmla="*/ 0 w 96"/>
                <a:gd name="T11" fmla="*/ 134 h 134"/>
                <a:gd name="T12" fmla="*/ 0 w 9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0" y="0"/>
                  </a:moveTo>
                  <a:lnTo>
                    <a:pt x="29" y="0"/>
                  </a:lnTo>
                  <a:lnTo>
                    <a:pt x="29" y="108"/>
                  </a:lnTo>
                  <a:lnTo>
                    <a:pt x="96" y="108"/>
                  </a:lnTo>
                  <a:lnTo>
                    <a:pt x="96" y="134"/>
                  </a:lnTo>
                  <a:lnTo>
                    <a:pt x="0" y="134"/>
                  </a:lnTo>
                  <a:lnTo>
                    <a:pt x="0" y="0"/>
                  </a:lnTo>
                  <a:close/>
                </a:path>
              </a:pathLst>
            </a:custGeom>
            <a:grpFill/>
            <a:ln w="0">
              <a:noFill/>
              <a:prstDash val="solid"/>
              <a:round/>
              <a:headEnd/>
              <a:tailEnd/>
            </a:ln>
          </p:spPr>
          <p:txBody>
            <a:bodyPr/>
            <a:lstStyle/>
            <a:p>
              <a:pPr>
                <a:defRPr/>
              </a:pPr>
              <a:endParaRPr lang="en-GB"/>
            </a:p>
          </p:txBody>
        </p:sp>
        <p:sp>
          <p:nvSpPr>
            <p:cNvPr id="10" name="Freeform 10">
              <a:extLst>
                <a:ext uri="{FF2B5EF4-FFF2-40B4-BE49-F238E27FC236}">
                  <a16:creationId xmlns:a16="http://schemas.microsoft.com/office/drawing/2014/main" id="{50EB9228-5E23-4456-972A-AC3A364D15CF}"/>
                </a:ext>
              </a:extLst>
            </p:cNvPr>
            <p:cNvSpPr>
              <a:spLocks noEditPoints="1"/>
            </p:cNvSpPr>
            <p:nvPr/>
          </p:nvSpPr>
          <p:spPr bwMode="auto">
            <a:xfrm>
              <a:off x="1136076" y="6372633"/>
              <a:ext cx="78507" cy="85527"/>
            </a:xfrm>
            <a:custGeom>
              <a:avLst/>
              <a:gdLst>
                <a:gd name="T0" fmla="*/ 29 w 123"/>
                <a:gd name="T1" fmla="*/ 27 h 134"/>
                <a:gd name="T2" fmla="*/ 29 w 123"/>
                <a:gd name="T3" fmla="*/ 108 h 134"/>
                <a:gd name="T4" fmla="*/ 52 w 123"/>
                <a:gd name="T5" fmla="*/ 108 h 134"/>
                <a:gd name="T6" fmla="*/ 68 w 123"/>
                <a:gd name="T7" fmla="*/ 105 h 134"/>
                <a:gd name="T8" fmla="*/ 82 w 123"/>
                <a:gd name="T9" fmla="*/ 97 h 134"/>
                <a:gd name="T10" fmla="*/ 90 w 123"/>
                <a:gd name="T11" fmla="*/ 84 h 134"/>
                <a:gd name="T12" fmla="*/ 93 w 123"/>
                <a:gd name="T13" fmla="*/ 67 h 134"/>
                <a:gd name="T14" fmla="*/ 93 w 123"/>
                <a:gd name="T15" fmla="*/ 67 h 134"/>
                <a:gd name="T16" fmla="*/ 90 w 123"/>
                <a:gd name="T17" fmla="*/ 51 h 134"/>
                <a:gd name="T18" fmla="*/ 82 w 123"/>
                <a:gd name="T19" fmla="*/ 38 h 134"/>
                <a:gd name="T20" fmla="*/ 68 w 123"/>
                <a:gd name="T21" fmla="*/ 29 h 134"/>
                <a:gd name="T22" fmla="*/ 52 w 123"/>
                <a:gd name="T23" fmla="*/ 27 h 134"/>
                <a:gd name="T24" fmla="*/ 29 w 123"/>
                <a:gd name="T25" fmla="*/ 27 h 134"/>
                <a:gd name="T26" fmla="*/ 0 w 123"/>
                <a:gd name="T27" fmla="*/ 0 h 134"/>
                <a:gd name="T28" fmla="*/ 52 w 123"/>
                <a:gd name="T29" fmla="*/ 0 h 134"/>
                <a:gd name="T30" fmla="*/ 72 w 123"/>
                <a:gd name="T31" fmla="*/ 3 h 134"/>
                <a:gd name="T32" fmla="*/ 89 w 123"/>
                <a:gd name="T33" fmla="*/ 9 h 134"/>
                <a:gd name="T34" fmla="*/ 104 w 123"/>
                <a:gd name="T35" fmla="*/ 20 h 134"/>
                <a:gd name="T36" fmla="*/ 115 w 123"/>
                <a:gd name="T37" fmla="*/ 33 h 134"/>
                <a:gd name="T38" fmla="*/ 121 w 123"/>
                <a:gd name="T39" fmla="*/ 49 h 134"/>
                <a:gd name="T40" fmla="*/ 123 w 123"/>
                <a:gd name="T41" fmla="*/ 67 h 134"/>
                <a:gd name="T42" fmla="*/ 123 w 123"/>
                <a:gd name="T43" fmla="*/ 67 h 134"/>
                <a:gd name="T44" fmla="*/ 121 w 123"/>
                <a:gd name="T45" fmla="*/ 86 h 134"/>
                <a:gd name="T46" fmla="*/ 115 w 123"/>
                <a:gd name="T47" fmla="*/ 101 h 134"/>
                <a:gd name="T48" fmla="*/ 104 w 123"/>
                <a:gd name="T49" fmla="*/ 115 h 134"/>
                <a:gd name="T50" fmla="*/ 89 w 123"/>
                <a:gd name="T51" fmla="*/ 126 h 134"/>
                <a:gd name="T52" fmla="*/ 72 w 123"/>
                <a:gd name="T53" fmla="*/ 132 h 134"/>
                <a:gd name="T54" fmla="*/ 52 w 123"/>
                <a:gd name="T55" fmla="*/ 134 h 134"/>
                <a:gd name="T56" fmla="*/ 0 w 123"/>
                <a:gd name="T57" fmla="*/ 134 h 134"/>
                <a:gd name="T58" fmla="*/ 0 w 123"/>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4">
                  <a:moveTo>
                    <a:pt x="29" y="27"/>
                  </a:moveTo>
                  <a:lnTo>
                    <a:pt x="29" y="108"/>
                  </a:lnTo>
                  <a:lnTo>
                    <a:pt x="52" y="108"/>
                  </a:lnTo>
                  <a:lnTo>
                    <a:pt x="68" y="105"/>
                  </a:lnTo>
                  <a:lnTo>
                    <a:pt x="82" y="97"/>
                  </a:lnTo>
                  <a:lnTo>
                    <a:pt x="90" y="84"/>
                  </a:lnTo>
                  <a:lnTo>
                    <a:pt x="93" y="67"/>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3" y="67"/>
                  </a:lnTo>
                  <a:lnTo>
                    <a:pt x="121" y="86"/>
                  </a:lnTo>
                  <a:lnTo>
                    <a:pt x="115" y="101"/>
                  </a:lnTo>
                  <a:lnTo>
                    <a:pt x="104" y="115"/>
                  </a:lnTo>
                  <a:lnTo>
                    <a:pt x="89" y="126"/>
                  </a:lnTo>
                  <a:lnTo>
                    <a:pt x="72"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2" name="Freeform 37">
              <a:extLst>
                <a:ext uri="{FF2B5EF4-FFF2-40B4-BE49-F238E27FC236}">
                  <a16:creationId xmlns:a16="http://schemas.microsoft.com/office/drawing/2014/main" id="{B67FE264-8D0B-4A9A-A1F7-B6187B1A4845}"/>
                </a:ext>
              </a:extLst>
            </p:cNvPr>
            <p:cNvSpPr>
              <a:spLocks/>
            </p:cNvSpPr>
            <p:nvPr/>
          </p:nvSpPr>
          <p:spPr bwMode="auto">
            <a:xfrm>
              <a:off x="1218412" y="6372633"/>
              <a:ext cx="130844" cy="86803"/>
            </a:xfrm>
            <a:custGeom>
              <a:avLst/>
              <a:gdLst>
                <a:gd name="T0" fmla="*/ 91 w 205"/>
                <a:gd name="T1" fmla="*/ 0 h 136"/>
                <a:gd name="T2" fmla="*/ 116 w 205"/>
                <a:gd name="T3" fmla="*/ 0 h 136"/>
                <a:gd name="T4" fmla="*/ 145 w 205"/>
                <a:gd name="T5" fmla="*/ 92 h 136"/>
                <a:gd name="T6" fmla="*/ 174 w 205"/>
                <a:gd name="T7" fmla="*/ 0 h 136"/>
                <a:gd name="T8" fmla="*/ 205 w 205"/>
                <a:gd name="T9" fmla="*/ 0 h 136"/>
                <a:gd name="T10" fmla="*/ 159 w 205"/>
                <a:gd name="T11" fmla="*/ 136 h 136"/>
                <a:gd name="T12" fmla="*/ 133 w 205"/>
                <a:gd name="T13" fmla="*/ 136 h 136"/>
                <a:gd name="T14" fmla="*/ 103 w 205"/>
                <a:gd name="T15" fmla="*/ 48 h 136"/>
                <a:gd name="T16" fmla="*/ 72 w 205"/>
                <a:gd name="T17" fmla="*/ 136 h 136"/>
                <a:gd name="T18" fmla="*/ 47 w 205"/>
                <a:gd name="T19" fmla="*/ 136 h 136"/>
                <a:gd name="T20" fmla="*/ 0 w 205"/>
                <a:gd name="T21" fmla="*/ 0 h 136"/>
                <a:gd name="T22" fmla="*/ 32 w 205"/>
                <a:gd name="T23" fmla="*/ 0 h 136"/>
                <a:gd name="T24" fmla="*/ 60 w 205"/>
                <a:gd name="T25" fmla="*/ 92 h 136"/>
                <a:gd name="T26" fmla="*/ 91 w 205"/>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grpFill/>
            <a:ln w="0">
              <a:noFill/>
              <a:prstDash val="solid"/>
              <a:round/>
              <a:headEnd/>
              <a:tailEnd/>
            </a:ln>
          </p:spPr>
          <p:txBody>
            <a:bodyPr/>
            <a:lstStyle/>
            <a:p>
              <a:pPr>
                <a:defRPr/>
              </a:pPr>
              <a:endParaRPr lang="en-GB"/>
            </a:p>
          </p:txBody>
        </p:sp>
        <p:sp>
          <p:nvSpPr>
            <p:cNvPr id="13" name="Rectangle 12">
              <a:extLst>
                <a:ext uri="{FF2B5EF4-FFF2-40B4-BE49-F238E27FC236}">
                  <a16:creationId xmlns:a16="http://schemas.microsoft.com/office/drawing/2014/main" id="{2C91DCA9-4A08-4105-B3AE-9A6309CF47C0}"/>
                </a:ext>
              </a:extLst>
            </p:cNvPr>
            <p:cNvSpPr>
              <a:spLocks noChangeArrowheads="1"/>
            </p:cNvSpPr>
            <p:nvPr/>
          </p:nvSpPr>
          <p:spPr bwMode="auto">
            <a:xfrm>
              <a:off x="1362660" y="6372633"/>
              <a:ext cx="18510" cy="85527"/>
            </a:xfrm>
            <a:prstGeom prst="rect">
              <a:avLst/>
            </a:prstGeom>
            <a:grpFill/>
            <a:ln w="0">
              <a:noFill/>
              <a:prstDash val="solid"/>
              <a:miter lim="800000"/>
              <a:headEnd/>
              <a:tailEnd/>
            </a:ln>
          </p:spPr>
          <p:txBody>
            <a:bodyPr/>
            <a:lstStyle/>
            <a:p>
              <a:pPr>
                <a:defRPr/>
              </a:pPr>
              <a:endParaRPr lang="en-GB"/>
            </a:p>
          </p:txBody>
        </p:sp>
        <p:sp>
          <p:nvSpPr>
            <p:cNvPr id="14" name="Freeform 39">
              <a:extLst>
                <a:ext uri="{FF2B5EF4-FFF2-40B4-BE49-F238E27FC236}">
                  <a16:creationId xmlns:a16="http://schemas.microsoft.com/office/drawing/2014/main" id="{D14D1F04-8159-4695-9855-2A6C6CC0DB29}"/>
                </a:ext>
              </a:extLst>
            </p:cNvPr>
            <p:cNvSpPr>
              <a:spLocks noEditPoints="1"/>
            </p:cNvSpPr>
            <p:nvPr/>
          </p:nvSpPr>
          <p:spPr bwMode="auto">
            <a:xfrm>
              <a:off x="1401594" y="6372633"/>
              <a:ext cx="79145" cy="85527"/>
            </a:xfrm>
            <a:custGeom>
              <a:avLst/>
              <a:gdLst>
                <a:gd name="T0" fmla="*/ 30 w 124"/>
                <a:gd name="T1" fmla="*/ 27 h 134"/>
                <a:gd name="T2" fmla="*/ 30 w 124"/>
                <a:gd name="T3" fmla="*/ 108 h 134"/>
                <a:gd name="T4" fmla="*/ 52 w 124"/>
                <a:gd name="T5" fmla="*/ 108 h 134"/>
                <a:gd name="T6" fmla="*/ 70 w 124"/>
                <a:gd name="T7" fmla="*/ 105 h 134"/>
                <a:gd name="T8" fmla="*/ 82 w 124"/>
                <a:gd name="T9" fmla="*/ 97 h 134"/>
                <a:gd name="T10" fmla="*/ 90 w 124"/>
                <a:gd name="T11" fmla="*/ 84 h 134"/>
                <a:gd name="T12" fmla="*/ 94 w 124"/>
                <a:gd name="T13" fmla="*/ 67 h 134"/>
                <a:gd name="T14" fmla="*/ 94 w 124"/>
                <a:gd name="T15" fmla="*/ 67 h 134"/>
                <a:gd name="T16" fmla="*/ 90 w 124"/>
                <a:gd name="T17" fmla="*/ 51 h 134"/>
                <a:gd name="T18" fmla="*/ 82 w 124"/>
                <a:gd name="T19" fmla="*/ 38 h 134"/>
                <a:gd name="T20" fmla="*/ 70 w 124"/>
                <a:gd name="T21" fmla="*/ 29 h 134"/>
                <a:gd name="T22" fmla="*/ 52 w 124"/>
                <a:gd name="T23" fmla="*/ 27 h 134"/>
                <a:gd name="T24" fmla="*/ 30 w 124"/>
                <a:gd name="T25" fmla="*/ 27 h 134"/>
                <a:gd name="T26" fmla="*/ 0 w 124"/>
                <a:gd name="T27" fmla="*/ 0 h 134"/>
                <a:gd name="T28" fmla="*/ 52 w 124"/>
                <a:gd name="T29" fmla="*/ 0 h 134"/>
                <a:gd name="T30" fmla="*/ 73 w 124"/>
                <a:gd name="T31" fmla="*/ 3 h 134"/>
                <a:gd name="T32" fmla="*/ 90 w 124"/>
                <a:gd name="T33" fmla="*/ 9 h 134"/>
                <a:gd name="T34" fmla="*/ 105 w 124"/>
                <a:gd name="T35" fmla="*/ 20 h 134"/>
                <a:gd name="T36" fmla="*/ 115 w 124"/>
                <a:gd name="T37" fmla="*/ 33 h 134"/>
                <a:gd name="T38" fmla="*/ 122 w 124"/>
                <a:gd name="T39" fmla="*/ 49 h 134"/>
                <a:gd name="T40" fmla="*/ 124 w 124"/>
                <a:gd name="T41" fmla="*/ 67 h 134"/>
                <a:gd name="T42" fmla="*/ 124 w 124"/>
                <a:gd name="T43" fmla="*/ 67 h 134"/>
                <a:gd name="T44" fmla="*/ 122 w 124"/>
                <a:gd name="T45" fmla="*/ 86 h 134"/>
                <a:gd name="T46" fmla="*/ 115 w 124"/>
                <a:gd name="T47" fmla="*/ 101 h 134"/>
                <a:gd name="T48" fmla="*/ 105 w 124"/>
                <a:gd name="T49" fmla="*/ 115 h 134"/>
                <a:gd name="T50" fmla="*/ 90 w 124"/>
                <a:gd name="T51" fmla="*/ 126 h 134"/>
                <a:gd name="T52" fmla="*/ 73 w 124"/>
                <a:gd name="T53" fmla="*/ 132 h 134"/>
                <a:gd name="T54" fmla="*/ 52 w 124"/>
                <a:gd name="T55" fmla="*/ 134 h 134"/>
                <a:gd name="T56" fmla="*/ 0 w 124"/>
                <a:gd name="T57" fmla="*/ 134 h 134"/>
                <a:gd name="T58" fmla="*/ 0 w 124"/>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34">
                  <a:moveTo>
                    <a:pt x="30" y="27"/>
                  </a:moveTo>
                  <a:lnTo>
                    <a:pt x="30" y="108"/>
                  </a:lnTo>
                  <a:lnTo>
                    <a:pt x="52" y="108"/>
                  </a:lnTo>
                  <a:lnTo>
                    <a:pt x="70" y="105"/>
                  </a:lnTo>
                  <a:lnTo>
                    <a:pt x="82" y="97"/>
                  </a:lnTo>
                  <a:lnTo>
                    <a:pt x="90" y="84"/>
                  </a:lnTo>
                  <a:lnTo>
                    <a:pt x="94" y="67"/>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4" y="67"/>
                  </a:lnTo>
                  <a:lnTo>
                    <a:pt x="122" y="86"/>
                  </a:lnTo>
                  <a:lnTo>
                    <a:pt x="115" y="101"/>
                  </a:lnTo>
                  <a:lnTo>
                    <a:pt x="105" y="115"/>
                  </a:lnTo>
                  <a:lnTo>
                    <a:pt x="90" y="126"/>
                  </a:lnTo>
                  <a:lnTo>
                    <a:pt x="73"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5" name="Freeform 40">
              <a:extLst>
                <a:ext uri="{FF2B5EF4-FFF2-40B4-BE49-F238E27FC236}">
                  <a16:creationId xmlns:a16="http://schemas.microsoft.com/office/drawing/2014/main" id="{0804DA4F-6738-4BA2-8714-E56C1EF7DF6B}"/>
                </a:ext>
              </a:extLst>
            </p:cNvPr>
            <p:cNvSpPr>
              <a:spLocks/>
            </p:cNvSpPr>
            <p:nvPr/>
          </p:nvSpPr>
          <p:spPr bwMode="auto">
            <a:xfrm>
              <a:off x="1496696" y="6372633"/>
              <a:ext cx="65103" cy="85527"/>
            </a:xfrm>
            <a:custGeom>
              <a:avLst/>
              <a:gdLst>
                <a:gd name="T0" fmla="*/ 0 w 102"/>
                <a:gd name="T1" fmla="*/ 0 h 134"/>
                <a:gd name="T2" fmla="*/ 101 w 102"/>
                <a:gd name="T3" fmla="*/ 0 h 134"/>
                <a:gd name="T4" fmla="*/ 101 w 102"/>
                <a:gd name="T5" fmla="*/ 27 h 134"/>
                <a:gd name="T6" fmla="*/ 29 w 102"/>
                <a:gd name="T7" fmla="*/ 27 h 134"/>
                <a:gd name="T8" fmla="*/ 29 w 102"/>
                <a:gd name="T9" fmla="*/ 54 h 134"/>
                <a:gd name="T10" fmla="*/ 93 w 102"/>
                <a:gd name="T11" fmla="*/ 54 h 134"/>
                <a:gd name="T12" fmla="*/ 93 w 102"/>
                <a:gd name="T13" fmla="*/ 81 h 134"/>
                <a:gd name="T14" fmla="*/ 29 w 102"/>
                <a:gd name="T15" fmla="*/ 81 h 134"/>
                <a:gd name="T16" fmla="*/ 29 w 102"/>
                <a:gd name="T17" fmla="*/ 109 h 134"/>
                <a:gd name="T18" fmla="*/ 102 w 102"/>
                <a:gd name="T19" fmla="*/ 109 h 134"/>
                <a:gd name="T20" fmla="*/ 102 w 102"/>
                <a:gd name="T21" fmla="*/ 134 h 134"/>
                <a:gd name="T22" fmla="*/ 0 w 102"/>
                <a:gd name="T23" fmla="*/ 134 h 134"/>
                <a:gd name="T24" fmla="*/ 0 w 102"/>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grpFill/>
            <a:ln w="0">
              <a:noFill/>
              <a:prstDash val="solid"/>
              <a:round/>
              <a:headEnd/>
              <a:tailEnd/>
            </a:ln>
          </p:spPr>
          <p:txBody>
            <a:bodyPr/>
            <a:lstStyle/>
            <a:p>
              <a:pPr>
                <a:defRPr/>
              </a:pPr>
              <a:endParaRPr lang="en-GB"/>
            </a:p>
          </p:txBody>
        </p:sp>
        <p:sp>
          <p:nvSpPr>
            <p:cNvPr id="16" name="Freeform 41">
              <a:extLst>
                <a:ext uri="{FF2B5EF4-FFF2-40B4-BE49-F238E27FC236}">
                  <a16:creationId xmlns:a16="http://schemas.microsoft.com/office/drawing/2014/main" id="{5CB79291-75AE-4F68-9839-920A22DB63C7}"/>
                </a:ext>
              </a:extLst>
            </p:cNvPr>
            <p:cNvSpPr>
              <a:spLocks noEditPoints="1"/>
            </p:cNvSpPr>
            <p:nvPr/>
          </p:nvSpPr>
          <p:spPr bwMode="auto">
            <a:xfrm>
              <a:off x="1613498" y="6372633"/>
              <a:ext cx="74039" cy="85527"/>
            </a:xfrm>
            <a:custGeom>
              <a:avLst/>
              <a:gdLst>
                <a:gd name="T0" fmla="*/ 29 w 116"/>
                <a:gd name="T1" fmla="*/ 27 h 134"/>
                <a:gd name="T2" fmla="*/ 29 w 116"/>
                <a:gd name="T3" fmla="*/ 66 h 134"/>
                <a:gd name="T4" fmla="*/ 58 w 116"/>
                <a:gd name="T5" fmla="*/ 66 h 134"/>
                <a:gd name="T6" fmla="*/ 71 w 116"/>
                <a:gd name="T7" fmla="*/ 64 h 134"/>
                <a:gd name="T8" fmla="*/ 79 w 116"/>
                <a:gd name="T9" fmla="*/ 56 h 134"/>
                <a:gd name="T10" fmla="*/ 82 w 116"/>
                <a:gd name="T11" fmla="*/ 47 h 134"/>
                <a:gd name="T12" fmla="*/ 82 w 116"/>
                <a:gd name="T13" fmla="*/ 47 h 134"/>
                <a:gd name="T14" fmla="*/ 80 w 116"/>
                <a:gd name="T15" fmla="*/ 38 h 134"/>
                <a:gd name="T16" fmla="*/ 75 w 116"/>
                <a:gd name="T17" fmla="*/ 32 h 134"/>
                <a:gd name="T18" fmla="*/ 68 w 116"/>
                <a:gd name="T19" fmla="*/ 28 h 134"/>
                <a:gd name="T20" fmla="*/ 58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1 w 116"/>
                <a:gd name="T39" fmla="*/ 44 h 134"/>
                <a:gd name="T40" fmla="*/ 111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0 w 116"/>
                <a:gd name="T53" fmla="*/ 134 h 134"/>
                <a:gd name="T54" fmla="*/ 52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8" y="66"/>
                  </a:lnTo>
                  <a:lnTo>
                    <a:pt x="71" y="64"/>
                  </a:lnTo>
                  <a:lnTo>
                    <a:pt x="79" y="56"/>
                  </a:lnTo>
                  <a:lnTo>
                    <a:pt x="82" y="47"/>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17" name="Freeform 42">
              <a:extLst>
                <a:ext uri="{FF2B5EF4-FFF2-40B4-BE49-F238E27FC236}">
                  <a16:creationId xmlns:a16="http://schemas.microsoft.com/office/drawing/2014/main" id="{F3A0395C-2083-4BD7-B60E-F5777E54BB6E}"/>
                </a:ext>
              </a:extLst>
            </p:cNvPr>
            <p:cNvSpPr>
              <a:spLocks/>
            </p:cNvSpPr>
            <p:nvPr/>
          </p:nvSpPr>
          <p:spPr bwMode="auto">
            <a:xfrm>
              <a:off x="1700302" y="6372633"/>
              <a:ext cx="65741" cy="85527"/>
            </a:xfrm>
            <a:custGeom>
              <a:avLst/>
              <a:gdLst>
                <a:gd name="T0" fmla="*/ 0 w 103"/>
                <a:gd name="T1" fmla="*/ 0 h 134"/>
                <a:gd name="T2" fmla="*/ 102 w 103"/>
                <a:gd name="T3" fmla="*/ 0 h 134"/>
                <a:gd name="T4" fmla="*/ 102 w 103"/>
                <a:gd name="T5" fmla="*/ 27 h 134"/>
                <a:gd name="T6" fmla="*/ 30 w 103"/>
                <a:gd name="T7" fmla="*/ 27 h 134"/>
                <a:gd name="T8" fmla="*/ 30 w 103"/>
                <a:gd name="T9" fmla="*/ 54 h 134"/>
                <a:gd name="T10" fmla="*/ 93 w 103"/>
                <a:gd name="T11" fmla="*/ 54 h 134"/>
                <a:gd name="T12" fmla="*/ 93 w 103"/>
                <a:gd name="T13" fmla="*/ 81 h 134"/>
                <a:gd name="T14" fmla="*/ 30 w 103"/>
                <a:gd name="T15" fmla="*/ 81 h 134"/>
                <a:gd name="T16" fmla="*/ 30 w 103"/>
                <a:gd name="T17" fmla="*/ 109 h 134"/>
                <a:gd name="T18" fmla="*/ 103 w 103"/>
                <a:gd name="T19" fmla="*/ 109 h 134"/>
                <a:gd name="T20" fmla="*/ 103 w 103"/>
                <a:gd name="T21" fmla="*/ 134 h 134"/>
                <a:gd name="T22" fmla="*/ 0 w 103"/>
                <a:gd name="T23" fmla="*/ 134 h 134"/>
                <a:gd name="T24" fmla="*/ 0 w 10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grpFill/>
            <a:ln w="0">
              <a:noFill/>
              <a:prstDash val="solid"/>
              <a:round/>
              <a:headEnd/>
              <a:tailEnd/>
            </a:ln>
          </p:spPr>
          <p:txBody>
            <a:bodyPr/>
            <a:lstStyle/>
            <a:p>
              <a:pPr>
                <a:defRPr/>
              </a:pPr>
              <a:endParaRPr lang="en-GB"/>
            </a:p>
          </p:txBody>
        </p:sp>
        <p:sp>
          <p:nvSpPr>
            <p:cNvPr id="18" name="Freeform 43">
              <a:extLst>
                <a:ext uri="{FF2B5EF4-FFF2-40B4-BE49-F238E27FC236}">
                  <a16:creationId xmlns:a16="http://schemas.microsoft.com/office/drawing/2014/main" id="{935597A9-7BD4-4337-A13A-ADB0B2F865F5}"/>
                </a:ext>
              </a:extLst>
            </p:cNvPr>
            <p:cNvSpPr>
              <a:spLocks noEditPoints="1"/>
            </p:cNvSpPr>
            <p:nvPr/>
          </p:nvSpPr>
          <p:spPr bwMode="auto">
            <a:xfrm>
              <a:off x="1773702" y="6371994"/>
              <a:ext cx="91272" cy="86165"/>
            </a:xfrm>
            <a:custGeom>
              <a:avLst/>
              <a:gdLst>
                <a:gd name="T0" fmla="*/ 71 w 143"/>
                <a:gd name="T1" fmla="*/ 35 h 135"/>
                <a:gd name="T2" fmla="*/ 54 w 143"/>
                <a:gd name="T3" fmla="*/ 79 h 135"/>
                <a:gd name="T4" fmla="*/ 89 w 143"/>
                <a:gd name="T5" fmla="*/ 79 h 135"/>
                <a:gd name="T6" fmla="*/ 71 w 143"/>
                <a:gd name="T7" fmla="*/ 35 h 135"/>
                <a:gd name="T8" fmla="*/ 57 w 143"/>
                <a:gd name="T9" fmla="*/ 0 h 135"/>
                <a:gd name="T10" fmla="*/ 86 w 143"/>
                <a:gd name="T11" fmla="*/ 0 h 135"/>
                <a:gd name="T12" fmla="*/ 143 w 143"/>
                <a:gd name="T13" fmla="*/ 135 h 135"/>
                <a:gd name="T14" fmla="*/ 112 w 143"/>
                <a:gd name="T15" fmla="*/ 135 h 135"/>
                <a:gd name="T16" fmla="*/ 100 w 143"/>
                <a:gd name="T17" fmla="*/ 106 h 135"/>
                <a:gd name="T18" fmla="*/ 43 w 143"/>
                <a:gd name="T19" fmla="*/ 106 h 135"/>
                <a:gd name="T20" fmla="*/ 31 w 143"/>
                <a:gd name="T21" fmla="*/ 135 h 135"/>
                <a:gd name="T22" fmla="*/ 0 w 143"/>
                <a:gd name="T23" fmla="*/ 135 h 135"/>
                <a:gd name="T24" fmla="*/ 57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grpFill/>
            <a:ln w="0">
              <a:noFill/>
              <a:prstDash val="solid"/>
              <a:round/>
              <a:headEnd/>
              <a:tailEnd/>
            </a:ln>
          </p:spPr>
          <p:txBody>
            <a:bodyPr/>
            <a:lstStyle/>
            <a:p>
              <a:pPr>
                <a:defRPr/>
              </a:pPr>
              <a:endParaRPr lang="en-GB"/>
            </a:p>
          </p:txBody>
        </p:sp>
        <p:sp>
          <p:nvSpPr>
            <p:cNvPr id="19" name="Freeform 44">
              <a:extLst>
                <a:ext uri="{FF2B5EF4-FFF2-40B4-BE49-F238E27FC236}">
                  <a16:creationId xmlns:a16="http://schemas.microsoft.com/office/drawing/2014/main" id="{5302A7B2-B436-49BC-9E28-8776F08F3C00}"/>
                </a:ext>
              </a:extLst>
            </p:cNvPr>
            <p:cNvSpPr>
              <a:spLocks/>
            </p:cNvSpPr>
            <p:nvPr/>
          </p:nvSpPr>
          <p:spPr bwMode="auto">
            <a:xfrm>
              <a:off x="1868165" y="6371356"/>
              <a:ext cx="78507" cy="88718"/>
            </a:xfrm>
            <a:custGeom>
              <a:avLst/>
              <a:gdLst>
                <a:gd name="T0" fmla="*/ 69 w 123"/>
                <a:gd name="T1" fmla="*/ 0 h 139"/>
                <a:gd name="T2" fmla="*/ 86 w 123"/>
                <a:gd name="T3" fmla="*/ 1 h 139"/>
                <a:gd name="T4" fmla="*/ 101 w 123"/>
                <a:gd name="T5" fmla="*/ 6 h 139"/>
                <a:gd name="T6" fmla="*/ 112 w 123"/>
                <a:gd name="T7" fmla="*/ 12 h 139"/>
                <a:gd name="T8" fmla="*/ 122 w 123"/>
                <a:gd name="T9" fmla="*/ 20 h 139"/>
                <a:gd name="T10" fmla="*/ 103 w 123"/>
                <a:gd name="T11" fmla="*/ 42 h 139"/>
                <a:gd name="T12" fmla="*/ 92 w 123"/>
                <a:gd name="T13" fmla="*/ 34 h 139"/>
                <a:gd name="T14" fmla="*/ 82 w 123"/>
                <a:gd name="T15" fmla="*/ 29 h 139"/>
                <a:gd name="T16" fmla="*/ 69 w 123"/>
                <a:gd name="T17" fmla="*/ 28 h 139"/>
                <a:gd name="T18" fmla="*/ 53 w 123"/>
                <a:gd name="T19" fmla="*/ 30 h 139"/>
                <a:gd name="T20" fmla="*/ 41 w 123"/>
                <a:gd name="T21" fmla="*/ 40 h 139"/>
                <a:gd name="T22" fmla="*/ 33 w 123"/>
                <a:gd name="T23" fmla="*/ 53 h 139"/>
                <a:gd name="T24" fmla="*/ 30 w 123"/>
                <a:gd name="T25" fmla="*/ 69 h 139"/>
                <a:gd name="T26" fmla="*/ 30 w 123"/>
                <a:gd name="T27" fmla="*/ 69 h 139"/>
                <a:gd name="T28" fmla="*/ 31 w 123"/>
                <a:gd name="T29" fmla="*/ 83 h 139"/>
                <a:gd name="T30" fmla="*/ 38 w 123"/>
                <a:gd name="T31" fmla="*/ 95 h 139"/>
                <a:gd name="T32" fmla="*/ 45 w 123"/>
                <a:gd name="T33" fmla="*/ 103 h 139"/>
                <a:gd name="T34" fmla="*/ 56 w 123"/>
                <a:gd name="T35" fmla="*/ 110 h 139"/>
                <a:gd name="T36" fmla="*/ 69 w 123"/>
                <a:gd name="T37" fmla="*/ 112 h 139"/>
                <a:gd name="T38" fmla="*/ 83 w 123"/>
                <a:gd name="T39" fmla="*/ 110 h 139"/>
                <a:gd name="T40" fmla="*/ 94 w 123"/>
                <a:gd name="T41" fmla="*/ 105 h 139"/>
                <a:gd name="T42" fmla="*/ 105 w 123"/>
                <a:gd name="T43" fmla="*/ 96 h 139"/>
                <a:gd name="T44" fmla="*/ 123 w 123"/>
                <a:gd name="T45" fmla="*/ 114 h 139"/>
                <a:gd name="T46" fmla="*/ 112 w 123"/>
                <a:gd name="T47" fmla="*/ 125 h 139"/>
                <a:gd name="T48" fmla="*/ 100 w 123"/>
                <a:gd name="T49" fmla="*/ 133 h 139"/>
                <a:gd name="T50" fmla="*/ 86 w 123"/>
                <a:gd name="T51" fmla="*/ 138 h 139"/>
                <a:gd name="T52" fmla="*/ 68 w 123"/>
                <a:gd name="T53" fmla="*/ 139 h 139"/>
                <a:gd name="T54" fmla="*/ 50 w 123"/>
                <a:gd name="T55" fmla="*/ 136 h 139"/>
                <a:gd name="T56" fmla="*/ 33 w 123"/>
                <a:gd name="T57" fmla="*/ 130 h 139"/>
                <a:gd name="T58" fmla="*/ 19 w 123"/>
                <a:gd name="T59" fmla="*/ 119 h 139"/>
                <a:gd name="T60" fmla="*/ 8 w 123"/>
                <a:gd name="T61" fmla="*/ 105 h 139"/>
                <a:gd name="T62" fmla="*/ 1 w 123"/>
                <a:gd name="T63" fmla="*/ 89 h 139"/>
                <a:gd name="T64" fmla="*/ 0 w 123"/>
                <a:gd name="T65" fmla="*/ 69 h 139"/>
                <a:gd name="T66" fmla="*/ 0 w 123"/>
                <a:gd name="T67" fmla="*/ 69 h 139"/>
                <a:gd name="T68" fmla="*/ 1 w 123"/>
                <a:gd name="T69" fmla="*/ 51 h 139"/>
                <a:gd name="T70" fmla="*/ 8 w 123"/>
                <a:gd name="T71" fmla="*/ 34 h 139"/>
                <a:gd name="T72" fmla="*/ 19 w 123"/>
                <a:gd name="T73" fmla="*/ 20 h 139"/>
                <a:gd name="T74" fmla="*/ 33 w 123"/>
                <a:gd name="T75" fmla="*/ 9 h 139"/>
                <a:gd name="T76" fmla="*/ 50 w 123"/>
                <a:gd name="T77" fmla="*/ 2 h 139"/>
                <a:gd name="T78" fmla="*/ 69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0" y="69"/>
                  </a:lnTo>
                  <a:lnTo>
                    <a:pt x="1" y="51"/>
                  </a:lnTo>
                  <a:lnTo>
                    <a:pt x="8" y="34"/>
                  </a:lnTo>
                  <a:lnTo>
                    <a:pt x="19" y="20"/>
                  </a:lnTo>
                  <a:lnTo>
                    <a:pt x="33" y="9"/>
                  </a:lnTo>
                  <a:lnTo>
                    <a:pt x="50" y="2"/>
                  </a:lnTo>
                  <a:lnTo>
                    <a:pt x="69" y="0"/>
                  </a:lnTo>
                  <a:close/>
                </a:path>
              </a:pathLst>
            </a:custGeom>
            <a:grpFill/>
            <a:ln w="0">
              <a:noFill/>
              <a:prstDash val="solid"/>
              <a:round/>
              <a:headEnd/>
              <a:tailEnd/>
            </a:ln>
          </p:spPr>
          <p:txBody>
            <a:bodyPr/>
            <a:lstStyle/>
            <a:p>
              <a:pPr>
                <a:defRPr/>
              </a:pPr>
              <a:endParaRPr lang="en-GB"/>
            </a:p>
          </p:txBody>
        </p:sp>
        <p:sp>
          <p:nvSpPr>
            <p:cNvPr id="20" name="Freeform 45">
              <a:extLst>
                <a:ext uri="{FF2B5EF4-FFF2-40B4-BE49-F238E27FC236}">
                  <a16:creationId xmlns:a16="http://schemas.microsoft.com/office/drawing/2014/main" id="{6898201A-C216-4EFE-98D2-79E968A052F0}"/>
                </a:ext>
              </a:extLst>
            </p:cNvPr>
            <p:cNvSpPr>
              <a:spLocks/>
            </p:cNvSpPr>
            <p:nvPr/>
          </p:nvSpPr>
          <p:spPr bwMode="auto">
            <a:xfrm>
              <a:off x="1960713" y="6372633"/>
              <a:ext cx="72124" cy="85527"/>
            </a:xfrm>
            <a:custGeom>
              <a:avLst/>
              <a:gdLst>
                <a:gd name="T0" fmla="*/ 0 w 113"/>
                <a:gd name="T1" fmla="*/ 0 h 134"/>
                <a:gd name="T2" fmla="*/ 29 w 113"/>
                <a:gd name="T3" fmla="*/ 0 h 134"/>
                <a:gd name="T4" fmla="*/ 29 w 113"/>
                <a:gd name="T5" fmla="*/ 54 h 134"/>
                <a:gd name="T6" fmla="*/ 84 w 113"/>
                <a:gd name="T7" fmla="*/ 54 h 134"/>
                <a:gd name="T8" fmla="*/ 84 w 113"/>
                <a:gd name="T9" fmla="*/ 0 h 134"/>
                <a:gd name="T10" fmla="*/ 113 w 113"/>
                <a:gd name="T11" fmla="*/ 0 h 134"/>
                <a:gd name="T12" fmla="*/ 113 w 113"/>
                <a:gd name="T13" fmla="*/ 134 h 134"/>
                <a:gd name="T14" fmla="*/ 84 w 113"/>
                <a:gd name="T15" fmla="*/ 134 h 134"/>
                <a:gd name="T16" fmla="*/ 84 w 113"/>
                <a:gd name="T17" fmla="*/ 81 h 134"/>
                <a:gd name="T18" fmla="*/ 29 w 113"/>
                <a:gd name="T19" fmla="*/ 81 h 134"/>
                <a:gd name="T20" fmla="*/ 29 w 113"/>
                <a:gd name="T21" fmla="*/ 134 h 134"/>
                <a:gd name="T22" fmla="*/ 0 w 113"/>
                <a:gd name="T23" fmla="*/ 134 h 134"/>
                <a:gd name="T24" fmla="*/ 0 w 11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1" name="Rectangle 20">
              <a:extLst>
                <a:ext uri="{FF2B5EF4-FFF2-40B4-BE49-F238E27FC236}">
                  <a16:creationId xmlns:a16="http://schemas.microsoft.com/office/drawing/2014/main" id="{CDA93B22-CB16-4D18-8220-436051946FEE}"/>
                </a:ext>
              </a:extLst>
            </p:cNvPr>
            <p:cNvSpPr>
              <a:spLocks noChangeArrowheads="1"/>
            </p:cNvSpPr>
            <p:nvPr/>
          </p:nvSpPr>
          <p:spPr bwMode="auto">
            <a:xfrm>
              <a:off x="2050070" y="6439011"/>
              <a:ext cx="19786" cy="19148"/>
            </a:xfrm>
            <a:prstGeom prst="rect">
              <a:avLst/>
            </a:prstGeom>
            <a:grpFill/>
            <a:ln w="0">
              <a:noFill/>
              <a:prstDash val="solid"/>
              <a:miter lim="800000"/>
              <a:headEnd/>
              <a:tailEnd/>
            </a:ln>
          </p:spPr>
          <p:txBody>
            <a:bodyPr/>
            <a:lstStyle/>
            <a:p>
              <a:pPr>
                <a:defRPr/>
              </a:pPr>
              <a:endParaRPr lang="en-GB"/>
            </a:p>
          </p:txBody>
        </p:sp>
        <p:sp>
          <p:nvSpPr>
            <p:cNvPr id="22" name="Freeform 47">
              <a:extLst>
                <a:ext uri="{FF2B5EF4-FFF2-40B4-BE49-F238E27FC236}">
                  <a16:creationId xmlns:a16="http://schemas.microsoft.com/office/drawing/2014/main" id="{9C951346-5807-475B-911C-3C995B7D5D9C}"/>
                </a:ext>
              </a:extLst>
            </p:cNvPr>
            <p:cNvSpPr>
              <a:spLocks/>
            </p:cNvSpPr>
            <p:nvPr/>
          </p:nvSpPr>
          <p:spPr bwMode="auto">
            <a:xfrm>
              <a:off x="2121556" y="6372633"/>
              <a:ext cx="72762" cy="85527"/>
            </a:xfrm>
            <a:custGeom>
              <a:avLst/>
              <a:gdLst>
                <a:gd name="T0" fmla="*/ 0 w 114"/>
                <a:gd name="T1" fmla="*/ 0 h 134"/>
                <a:gd name="T2" fmla="*/ 31 w 114"/>
                <a:gd name="T3" fmla="*/ 0 h 134"/>
                <a:gd name="T4" fmla="*/ 31 w 114"/>
                <a:gd name="T5" fmla="*/ 54 h 134"/>
                <a:gd name="T6" fmla="*/ 85 w 114"/>
                <a:gd name="T7" fmla="*/ 54 h 134"/>
                <a:gd name="T8" fmla="*/ 85 w 114"/>
                <a:gd name="T9" fmla="*/ 0 h 134"/>
                <a:gd name="T10" fmla="*/ 114 w 114"/>
                <a:gd name="T11" fmla="*/ 0 h 134"/>
                <a:gd name="T12" fmla="*/ 114 w 114"/>
                <a:gd name="T13" fmla="*/ 134 h 134"/>
                <a:gd name="T14" fmla="*/ 85 w 114"/>
                <a:gd name="T15" fmla="*/ 134 h 134"/>
                <a:gd name="T16" fmla="*/ 85 w 114"/>
                <a:gd name="T17" fmla="*/ 81 h 134"/>
                <a:gd name="T18" fmla="*/ 31 w 114"/>
                <a:gd name="T19" fmla="*/ 81 h 134"/>
                <a:gd name="T20" fmla="*/ 31 w 114"/>
                <a:gd name="T21" fmla="*/ 134 h 134"/>
                <a:gd name="T22" fmla="*/ 0 w 114"/>
                <a:gd name="T23" fmla="*/ 134 h 134"/>
                <a:gd name="T24" fmla="*/ 0 w 114"/>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23" name="Freeform 48">
              <a:extLst>
                <a:ext uri="{FF2B5EF4-FFF2-40B4-BE49-F238E27FC236}">
                  <a16:creationId xmlns:a16="http://schemas.microsoft.com/office/drawing/2014/main" id="{DAA092CF-A569-4D58-88EA-A912EEE239FD}"/>
                </a:ext>
              </a:extLst>
            </p:cNvPr>
            <p:cNvSpPr>
              <a:spLocks/>
            </p:cNvSpPr>
            <p:nvPr/>
          </p:nvSpPr>
          <p:spPr bwMode="auto">
            <a:xfrm>
              <a:off x="2212828" y="6372633"/>
              <a:ext cx="74677" cy="87441"/>
            </a:xfrm>
            <a:custGeom>
              <a:avLst/>
              <a:gdLst>
                <a:gd name="T0" fmla="*/ 0 w 117"/>
                <a:gd name="T1" fmla="*/ 0 h 137"/>
                <a:gd name="T2" fmla="*/ 30 w 117"/>
                <a:gd name="T3" fmla="*/ 0 h 137"/>
                <a:gd name="T4" fmla="*/ 30 w 117"/>
                <a:gd name="T5" fmla="*/ 76 h 137"/>
                <a:gd name="T6" fmla="*/ 32 w 117"/>
                <a:gd name="T7" fmla="*/ 90 h 137"/>
                <a:gd name="T8" fmla="*/ 37 w 117"/>
                <a:gd name="T9" fmla="*/ 101 h 137"/>
                <a:gd name="T10" fmla="*/ 47 w 117"/>
                <a:gd name="T11" fmla="*/ 108 h 137"/>
                <a:gd name="T12" fmla="*/ 59 w 117"/>
                <a:gd name="T13" fmla="*/ 110 h 137"/>
                <a:gd name="T14" fmla="*/ 71 w 117"/>
                <a:gd name="T15" fmla="*/ 108 h 137"/>
                <a:gd name="T16" fmla="*/ 80 w 117"/>
                <a:gd name="T17" fmla="*/ 101 h 137"/>
                <a:gd name="T18" fmla="*/ 86 w 117"/>
                <a:gd name="T19" fmla="*/ 92 h 137"/>
                <a:gd name="T20" fmla="*/ 87 w 117"/>
                <a:gd name="T21" fmla="*/ 77 h 137"/>
                <a:gd name="T22" fmla="*/ 87 w 117"/>
                <a:gd name="T23" fmla="*/ 0 h 137"/>
                <a:gd name="T24" fmla="*/ 117 w 117"/>
                <a:gd name="T25" fmla="*/ 0 h 137"/>
                <a:gd name="T26" fmla="*/ 117 w 117"/>
                <a:gd name="T27" fmla="*/ 76 h 137"/>
                <a:gd name="T28" fmla="*/ 115 w 117"/>
                <a:gd name="T29" fmla="*/ 95 h 137"/>
                <a:gd name="T30" fmla="*/ 110 w 117"/>
                <a:gd name="T31" fmla="*/ 110 h 137"/>
                <a:gd name="T32" fmla="*/ 101 w 117"/>
                <a:gd name="T33" fmla="*/ 122 h 137"/>
                <a:gd name="T34" fmla="*/ 89 w 117"/>
                <a:gd name="T35" fmla="*/ 131 h 137"/>
                <a:gd name="T36" fmla="*/ 75 w 117"/>
                <a:gd name="T37" fmla="*/ 136 h 137"/>
                <a:gd name="T38" fmla="*/ 58 w 117"/>
                <a:gd name="T39" fmla="*/ 137 h 137"/>
                <a:gd name="T40" fmla="*/ 42 w 117"/>
                <a:gd name="T41" fmla="*/ 136 h 137"/>
                <a:gd name="T42" fmla="*/ 27 w 117"/>
                <a:gd name="T43" fmla="*/ 131 h 137"/>
                <a:gd name="T44" fmla="*/ 15 w 117"/>
                <a:gd name="T45" fmla="*/ 122 h 137"/>
                <a:gd name="T46" fmla="*/ 6 w 117"/>
                <a:gd name="T47" fmla="*/ 110 h 137"/>
                <a:gd name="T48" fmla="*/ 1 w 117"/>
                <a:gd name="T49" fmla="*/ 95 h 137"/>
                <a:gd name="T50" fmla="*/ 0 w 117"/>
                <a:gd name="T51" fmla="*/ 77 h 137"/>
                <a:gd name="T52" fmla="*/ 0 w 117"/>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grpFill/>
            <a:ln w="0">
              <a:noFill/>
              <a:prstDash val="solid"/>
              <a:round/>
              <a:headEnd/>
              <a:tailEnd/>
            </a:ln>
          </p:spPr>
          <p:txBody>
            <a:bodyPr/>
            <a:lstStyle/>
            <a:p>
              <a:pPr>
                <a:defRPr/>
              </a:pPr>
              <a:endParaRPr lang="en-GB"/>
            </a:p>
          </p:txBody>
        </p:sp>
        <p:sp>
          <p:nvSpPr>
            <p:cNvPr id="24" name="Freeform 49">
              <a:extLst>
                <a:ext uri="{FF2B5EF4-FFF2-40B4-BE49-F238E27FC236}">
                  <a16:creationId xmlns:a16="http://schemas.microsoft.com/office/drawing/2014/main" id="{4E5BA328-6FD2-49BC-A454-3FAE12B86EE3}"/>
                </a:ext>
              </a:extLst>
            </p:cNvPr>
            <p:cNvSpPr>
              <a:spLocks/>
            </p:cNvSpPr>
            <p:nvPr/>
          </p:nvSpPr>
          <p:spPr bwMode="auto">
            <a:xfrm>
              <a:off x="2305376" y="6372633"/>
              <a:ext cx="86166" cy="85527"/>
            </a:xfrm>
            <a:custGeom>
              <a:avLst/>
              <a:gdLst>
                <a:gd name="T0" fmla="*/ 0 w 135"/>
                <a:gd name="T1" fmla="*/ 0 h 134"/>
                <a:gd name="T2" fmla="*/ 32 w 135"/>
                <a:gd name="T3" fmla="*/ 0 h 134"/>
                <a:gd name="T4" fmla="*/ 68 w 135"/>
                <a:gd name="T5" fmla="*/ 57 h 134"/>
                <a:gd name="T6" fmla="*/ 103 w 135"/>
                <a:gd name="T7" fmla="*/ 0 h 134"/>
                <a:gd name="T8" fmla="*/ 135 w 135"/>
                <a:gd name="T9" fmla="*/ 0 h 134"/>
                <a:gd name="T10" fmla="*/ 135 w 135"/>
                <a:gd name="T11" fmla="*/ 134 h 134"/>
                <a:gd name="T12" fmla="*/ 105 w 135"/>
                <a:gd name="T13" fmla="*/ 134 h 134"/>
                <a:gd name="T14" fmla="*/ 105 w 135"/>
                <a:gd name="T15" fmla="*/ 47 h 134"/>
                <a:gd name="T16" fmla="*/ 68 w 135"/>
                <a:gd name="T17" fmla="*/ 104 h 134"/>
                <a:gd name="T18" fmla="*/ 66 w 135"/>
                <a:gd name="T19" fmla="*/ 104 h 134"/>
                <a:gd name="T20" fmla="*/ 30 w 135"/>
                <a:gd name="T21" fmla="*/ 48 h 134"/>
                <a:gd name="T22" fmla="*/ 30 w 135"/>
                <a:gd name="T23" fmla="*/ 134 h 134"/>
                <a:gd name="T24" fmla="*/ 0 w 135"/>
                <a:gd name="T25" fmla="*/ 134 h 134"/>
                <a:gd name="T26" fmla="*/ 0 w 135"/>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grpFill/>
            <a:ln w="0">
              <a:noFill/>
              <a:prstDash val="solid"/>
              <a:round/>
              <a:headEnd/>
              <a:tailEnd/>
            </a:ln>
          </p:spPr>
          <p:txBody>
            <a:bodyPr/>
            <a:lstStyle/>
            <a:p>
              <a:pPr>
                <a:defRPr/>
              </a:pPr>
              <a:endParaRPr lang="en-GB"/>
            </a:p>
          </p:txBody>
        </p:sp>
        <p:sp>
          <p:nvSpPr>
            <p:cNvPr id="25" name="Freeform 50">
              <a:extLst>
                <a:ext uri="{FF2B5EF4-FFF2-40B4-BE49-F238E27FC236}">
                  <a16:creationId xmlns:a16="http://schemas.microsoft.com/office/drawing/2014/main" id="{9BEDB03B-19B9-4841-A5AD-7E66F503862C}"/>
                </a:ext>
              </a:extLst>
            </p:cNvPr>
            <p:cNvSpPr>
              <a:spLocks noEditPoints="1"/>
            </p:cNvSpPr>
            <p:nvPr/>
          </p:nvSpPr>
          <p:spPr bwMode="auto">
            <a:xfrm>
              <a:off x="2403031" y="6371994"/>
              <a:ext cx="91272" cy="86165"/>
            </a:xfrm>
            <a:custGeom>
              <a:avLst/>
              <a:gdLst>
                <a:gd name="T0" fmla="*/ 72 w 143"/>
                <a:gd name="T1" fmla="*/ 35 h 135"/>
                <a:gd name="T2" fmla="*/ 54 w 143"/>
                <a:gd name="T3" fmla="*/ 79 h 135"/>
                <a:gd name="T4" fmla="*/ 89 w 143"/>
                <a:gd name="T5" fmla="*/ 79 h 135"/>
                <a:gd name="T6" fmla="*/ 72 w 143"/>
                <a:gd name="T7" fmla="*/ 35 h 135"/>
                <a:gd name="T8" fmla="*/ 58 w 143"/>
                <a:gd name="T9" fmla="*/ 0 h 135"/>
                <a:gd name="T10" fmla="*/ 85 w 143"/>
                <a:gd name="T11" fmla="*/ 0 h 135"/>
                <a:gd name="T12" fmla="*/ 143 w 143"/>
                <a:gd name="T13" fmla="*/ 135 h 135"/>
                <a:gd name="T14" fmla="*/ 112 w 143"/>
                <a:gd name="T15" fmla="*/ 135 h 135"/>
                <a:gd name="T16" fmla="*/ 100 w 143"/>
                <a:gd name="T17" fmla="*/ 106 h 135"/>
                <a:gd name="T18" fmla="*/ 43 w 143"/>
                <a:gd name="T19" fmla="*/ 106 h 135"/>
                <a:gd name="T20" fmla="*/ 30 w 143"/>
                <a:gd name="T21" fmla="*/ 135 h 135"/>
                <a:gd name="T22" fmla="*/ 0 w 143"/>
                <a:gd name="T23" fmla="*/ 135 h 135"/>
                <a:gd name="T24" fmla="*/ 58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grpFill/>
            <a:ln w="0">
              <a:noFill/>
              <a:prstDash val="solid"/>
              <a:round/>
              <a:headEnd/>
              <a:tailEnd/>
            </a:ln>
          </p:spPr>
          <p:txBody>
            <a:bodyPr/>
            <a:lstStyle/>
            <a:p>
              <a:pPr>
                <a:defRPr/>
              </a:pPr>
              <a:endParaRPr lang="en-GB"/>
            </a:p>
          </p:txBody>
        </p:sp>
        <p:sp>
          <p:nvSpPr>
            <p:cNvPr id="26" name="Freeform 51">
              <a:extLst>
                <a:ext uri="{FF2B5EF4-FFF2-40B4-BE49-F238E27FC236}">
                  <a16:creationId xmlns:a16="http://schemas.microsoft.com/office/drawing/2014/main" id="{F4AA36E5-3AEA-4AB7-AD75-1E1EAAFAEF0A}"/>
                </a:ext>
              </a:extLst>
            </p:cNvPr>
            <p:cNvSpPr>
              <a:spLocks/>
            </p:cNvSpPr>
            <p:nvPr/>
          </p:nvSpPr>
          <p:spPr bwMode="auto">
            <a:xfrm>
              <a:off x="2506430" y="6372633"/>
              <a:ext cx="76592" cy="85527"/>
            </a:xfrm>
            <a:custGeom>
              <a:avLst/>
              <a:gdLst>
                <a:gd name="T0" fmla="*/ 0 w 120"/>
                <a:gd name="T1" fmla="*/ 0 h 134"/>
                <a:gd name="T2" fmla="*/ 27 w 120"/>
                <a:gd name="T3" fmla="*/ 0 h 134"/>
                <a:gd name="T4" fmla="*/ 90 w 120"/>
                <a:gd name="T5" fmla="*/ 83 h 134"/>
                <a:gd name="T6" fmla="*/ 90 w 120"/>
                <a:gd name="T7" fmla="*/ 0 h 134"/>
                <a:gd name="T8" fmla="*/ 120 w 120"/>
                <a:gd name="T9" fmla="*/ 0 h 134"/>
                <a:gd name="T10" fmla="*/ 120 w 120"/>
                <a:gd name="T11" fmla="*/ 134 h 134"/>
                <a:gd name="T12" fmla="*/ 94 w 120"/>
                <a:gd name="T13" fmla="*/ 134 h 134"/>
                <a:gd name="T14" fmla="*/ 29 w 120"/>
                <a:gd name="T15" fmla="*/ 49 h 134"/>
                <a:gd name="T16" fmla="*/ 29 w 120"/>
                <a:gd name="T17" fmla="*/ 134 h 134"/>
                <a:gd name="T18" fmla="*/ 0 w 120"/>
                <a:gd name="T19" fmla="*/ 134 h 134"/>
                <a:gd name="T20" fmla="*/ 0 w 120"/>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7" name="Freeform 52">
              <a:extLst>
                <a:ext uri="{FF2B5EF4-FFF2-40B4-BE49-F238E27FC236}">
                  <a16:creationId xmlns:a16="http://schemas.microsoft.com/office/drawing/2014/main" id="{2A5593F1-B86B-469F-A664-7E27FB4F4B81}"/>
                </a:ext>
              </a:extLst>
            </p:cNvPr>
            <p:cNvSpPr>
              <a:spLocks/>
            </p:cNvSpPr>
            <p:nvPr/>
          </p:nvSpPr>
          <p:spPr bwMode="auto">
            <a:xfrm>
              <a:off x="2630891" y="6372633"/>
              <a:ext cx="72124" cy="85527"/>
            </a:xfrm>
            <a:custGeom>
              <a:avLst/>
              <a:gdLst>
                <a:gd name="T0" fmla="*/ 0 w 113"/>
                <a:gd name="T1" fmla="*/ 0 h 134"/>
                <a:gd name="T2" fmla="*/ 113 w 113"/>
                <a:gd name="T3" fmla="*/ 0 h 134"/>
                <a:gd name="T4" fmla="*/ 113 w 113"/>
                <a:gd name="T5" fmla="*/ 27 h 134"/>
                <a:gd name="T6" fmla="*/ 71 w 113"/>
                <a:gd name="T7" fmla="*/ 27 h 134"/>
                <a:gd name="T8" fmla="*/ 71 w 113"/>
                <a:gd name="T9" fmla="*/ 134 h 134"/>
                <a:gd name="T10" fmla="*/ 42 w 113"/>
                <a:gd name="T11" fmla="*/ 134 h 134"/>
                <a:gd name="T12" fmla="*/ 42 w 113"/>
                <a:gd name="T13" fmla="*/ 27 h 134"/>
                <a:gd name="T14" fmla="*/ 0 w 113"/>
                <a:gd name="T15" fmla="*/ 27 h 134"/>
                <a:gd name="T16" fmla="*/ 0 w 113"/>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grpFill/>
            <a:ln w="0">
              <a:noFill/>
              <a:prstDash val="solid"/>
              <a:round/>
              <a:headEnd/>
              <a:tailEnd/>
            </a:ln>
          </p:spPr>
          <p:txBody>
            <a:bodyPr/>
            <a:lstStyle/>
            <a:p>
              <a:pPr>
                <a:defRPr/>
              </a:pPr>
              <a:endParaRPr lang="en-GB"/>
            </a:p>
          </p:txBody>
        </p:sp>
        <p:sp>
          <p:nvSpPr>
            <p:cNvPr id="28" name="Freeform 53">
              <a:extLst>
                <a:ext uri="{FF2B5EF4-FFF2-40B4-BE49-F238E27FC236}">
                  <a16:creationId xmlns:a16="http://schemas.microsoft.com/office/drawing/2014/main" id="{755D3AB6-8C88-496B-846A-D771C37E7945}"/>
                </a:ext>
              </a:extLst>
            </p:cNvPr>
            <p:cNvSpPr>
              <a:spLocks noEditPoints="1"/>
            </p:cNvSpPr>
            <p:nvPr/>
          </p:nvSpPr>
          <p:spPr bwMode="auto">
            <a:xfrm>
              <a:off x="2708121" y="6371356"/>
              <a:ext cx="91272" cy="88718"/>
            </a:xfrm>
            <a:custGeom>
              <a:avLst/>
              <a:gdLst>
                <a:gd name="T0" fmla="*/ 71 w 143"/>
                <a:gd name="T1" fmla="*/ 28 h 139"/>
                <a:gd name="T2" fmla="*/ 59 w 143"/>
                <a:gd name="T3" fmla="*/ 29 h 139"/>
                <a:gd name="T4" fmla="*/ 47 w 143"/>
                <a:gd name="T5" fmla="*/ 35 h 139"/>
                <a:gd name="T6" fmla="*/ 38 w 143"/>
                <a:gd name="T7" fmla="*/ 45 h 139"/>
                <a:gd name="T8" fmla="*/ 33 w 143"/>
                <a:gd name="T9" fmla="*/ 56 h 139"/>
                <a:gd name="T10" fmla="*/ 31 w 143"/>
                <a:gd name="T11" fmla="*/ 69 h 139"/>
                <a:gd name="T12" fmla="*/ 31 w 143"/>
                <a:gd name="T13" fmla="*/ 69 h 139"/>
                <a:gd name="T14" fmla="*/ 33 w 143"/>
                <a:gd name="T15" fmla="*/ 83 h 139"/>
                <a:gd name="T16" fmla="*/ 39 w 143"/>
                <a:gd name="T17" fmla="*/ 95 h 139"/>
                <a:gd name="T18" fmla="*/ 48 w 143"/>
                <a:gd name="T19" fmla="*/ 103 h 139"/>
                <a:gd name="T20" fmla="*/ 59 w 143"/>
                <a:gd name="T21" fmla="*/ 110 h 139"/>
                <a:gd name="T22" fmla="*/ 72 w 143"/>
                <a:gd name="T23" fmla="*/ 112 h 139"/>
                <a:gd name="T24" fmla="*/ 86 w 143"/>
                <a:gd name="T25" fmla="*/ 110 h 139"/>
                <a:gd name="T26" fmla="*/ 97 w 143"/>
                <a:gd name="T27" fmla="*/ 103 h 139"/>
                <a:gd name="T28" fmla="*/ 105 w 143"/>
                <a:gd name="T29" fmla="*/ 95 h 139"/>
                <a:gd name="T30" fmla="*/ 110 w 143"/>
                <a:gd name="T31" fmla="*/ 83 h 139"/>
                <a:gd name="T32" fmla="*/ 112 w 143"/>
                <a:gd name="T33" fmla="*/ 69 h 139"/>
                <a:gd name="T34" fmla="*/ 112 w 143"/>
                <a:gd name="T35" fmla="*/ 69 h 139"/>
                <a:gd name="T36" fmla="*/ 110 w 143"/>
                <a:gd name="T37" fmla="*/ 56 h 139"/>
                <a:gd name="T38" fmla="*/ 105 w 143"/>
                <a:gd name="T39" fmla="*/ 45 h 139"/>
                <a:gd name="T40" fmla="*/ 97 w 143"/>
                <a:gd name="T41" fmla="*/ 35 h 139"/>
                <a:gd name="T42" fmla="*/ 84 w 143"/>
                <a:gd name="T43" fmla="*/ 29 h 139"/>
                <a:gd name="T44" fmla="*/ 71 w 143"/>
                <a:gd name="T45" fmla="*/ 28 h 139"/>
                <a:gd name="T46" fmla="*/ 72 w 143"/>
                <a:gd name="T47" fmla="*/ 0 h 139"/>
                <a:gd name="T48" fmla="*/ 92 w 143"/>
                <a:gd name="T49" fmla="*/ 2 h 139"/>
                <a:gd name="T50" fmla="*/ 109 w 143"/>
                <a:gd name="T51" fmla="*/ 9 h 139"/>
                <a:gd name="T52" fmla="*/ 123 w 143"/>
                <a:gd name="T53" fmla="*/ 20 h 139"/>
                <a:gd name="T54" fmla="*/ 134 w 143"/>
                <a:gd name="T55" fmla="*/ 34 h 139"/>
                <a:gd name="T56" fmla="*/ 140 w 143"/>
                <a:gd name="T57" fmla="*/ 51 h 139"/>
                <a:gd name="T58" fmla="*/ 143 w 143"/>
                <a:gd name="T59" fmla="*/ 69 h 139"/>
                <a:gd name="T60" fmla="*/ 143 w 143"/>
                <a:gd name="T61" fmla="*/ 69 h 139"/>
                <a:gd name="T62" fmla="*/ 140 w 143"/>
                <a:gd name="T63" fmla="*/ 88 h 139"/>
                <a:gd name="T64" fmla="*/ 134 w 143"/>
                <a:gd name="T65" fmla="*/ 105 h 139"/>
                <a:gd name="T66" fmla="*/ 123 w 143"/>
                <a:gd name="T67" fmla="*/ 118 h 139"/>
                <a:gd name="T68" fmla="*/ 109 w 143"/>
                <a:gd name="T69" fmla="*/ 129 h 139"/>
                <a:gd name="T70" fmla="*/ 92 w 143"/>
                <a:gd name="T71" fmla="*/ 136 h 139"/>
                <a:gd name="T72" fmla="*/ 71 w 143"/>
                <a:gd name="T73" fmla="*/ 139 h 139"/>
                <a:gd name="T74" fmla="*/ 51 w 143"/>
                <a:gd name="T75" fmla="*/ 136 h 139"/>
                <a:gd name="T76" fmla="*/ 34 w 143"/>
                <a:gd name="T77" fmla="*/ 129 h 139"/>
                <a:gd name="T78" fmla="*/ 21 w 143"/>
                <a:gd name="T79" fmla="*/ 119 h 139"/>
                <a:gd name="T80" fmla="*/ 10 w 143"/>
                <a:gd name="T81" fmla="*/ 105 h 139"/>
                <a:gd name="T82" fmla="*/ 3 w 143"/>
                <a:gd name="T83" fmla="*/ 89 h 139"/>
                <a:gd name="T84" fmla="*/ 0 w 143"/>
                <a:gd name="T85" fmla="*/ 69 h 139"/>
                <a:gd name="T86" fmla="*/ 0 w 143"/>
                <a:gd name="T87" fmla="*/ 69 h 139"/>
                <a:gd name="T88" fmla="*/ 3 w 143"/>
                <a:gd name="T89" fmla="*/ 51 h 139"/>
                <a:gd name="T90" fmla="*/ 10 w 143"/>
                <a:gd name="T91" fmla="*/ 34 h 139"/>
                <a:gd name="T92" fmla="*/ 21 w 143"/>
                <a:gd name="T93" fmla="*/ 20 h 139"/>
                <a:gd name="T94" fmla="*/ 34 w 143"/>
                <a:gd name="T95" fmla="*/ 9 h 139"/>
                <a:gd name="T96" fmla="*/ 53 w 143"/>
                <a:gd name="T97" fmla="*/ 2 h 139"/>
                <a:gd name="T98" fmla="*/ 72 w 143"/>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39">
                  <a:moveTo>
                    <a:pt x="71" y="28"/>
                  </a:moveTo>
                  <a:lnTo>
                    <a:pt x="59" y="29"/>
                  </a:lnTo>
                  <a:lnTo>
                    <a:pt x="47" y="35"/>
                  </a:lnTo>
                  <a:lnTo>
                    <a:pt x="38" y="45"/>
                  </a:lnTo>
                  <a:lnTo>
                    <a:pt x="33" y="56"/>
                  </a:lnTo>
                  <a:lnTo>
                    <a:pt x="31" y="69"/>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0" y="69"/>
                  </a:lnTo>
                  <a:lnTo>
                    <a:pt x="3" y="51"/>
                  </a:lnTo>
                  <a:lnTo>
                    <a:pt x="10" y="34"/>
                  </a:lnTo>
                  <a:lnTo>
                    <a:pt x="21" y="20"/>
                  </a:lnTo>
                  <a:lnTo>
                    <a:pt x="34" y="9"/>
                  </a:lnTo>
                  <a:lnTo>
                    <a:pt x="53" y="2"/>
                  </a:lnTo>
                  <a:lnTo>
                    <a:pt x="72" y="0"/>
                  </a:lnTo>
                  <a:close/>
                </a:path>
              </a:pathLst>
            </a:custGeom>
            <a:grpFill/>
            <a:ln w="0">
              <a:noFill/>
              <a:prstDash val="solid"/>
              <a:round/>
              <a:headEnd/>
              <a:tailEnd/>
            </a:ln>
          </p:spPr>
          <p:txBody>
            <a:bodyPr/>
            <a:lstStyle/>
            <a:p>
              <a:pPr>
                <a:defRPr/>
              </a:pPr>
              <a:endParaRPr lang="en-GB"/>
            </a:p>
          </p:txBody>
        </p:sp>
        <p:sp>
          <p:nvSpPr>
            <p:cNvPr id="29" name="Freeform 54">
              <a:extLst>
                <a:ext uri="{FF2B5EF4-FFF2-40B4-BE49-F238E27FC236}">
                  <a16:creationId xmlns:a16="http://schemas.microsoft.com/office/drawing/2014/main" id="{B001472B-D7E1-47A4-B5A0-D1A5018B16F9}"/>
                </a:ext>
              </a:extLst>
            </p:cNvPr>
            <p:cNvSpPr>
              <a:spLocks/>
            </p:cNvSpPr>
            <p:nvPr/>
          </p:nvSpPr>
          <p:spPr bwMode="auto">
            <a:xfrm>
              <a:off x="2813434" y="6372633"/>
              <a:ext cx="75315" cy="87441"/>
            </a:xfrm>
            <a:custGeom>
              <a:avLst/>
              <a:gdLst>
                <a:gd name="T0" fmla="*/ 0 w 118"/>
                <a:gd name="T1" fmla="*/ 0 h 137"/>
                <a:gd name="T2" fmla="*/ 30 w 118"/>
                <a:gd name="T3" fmla="*/ 0 h 137"/>
                <a:gd name="T4" fmla="*/ 30 w 118"/>
                <a:gd name="T5" fmla="*/ 76 h 137"/>
                <a:gd name="T6" fmla="*/ 32 w 118"/>
                <a:gd name="T7" fmla="*/ 90 h 137"/>
                <a:gd name="T8" fmla="*/ 38 w 118"/>
                <a:gd name="T9" fmla="*/ 101 h 137"/>
                <a:gd name="T10" fmla="*/ 47 w 118"/>
                <a:gd name="T11" fmla="*/ 108 h 137"/>
                <a:gd name="T12" fmla="*/ 58 w 118"/>
                <a:gd name="T13" fmla="*/ 110 h 137"/>
                <a:gd name="T14" fmla="*/ 71 w 118"/>
                <a:gd name="T15" fmla="*/ 108 h 137"/>
                <a:gd name="T16" fmla="*/ 80 w 118"/>
                <a:gd name="T17" fmla="*/ 101 h 137"/>
                <a:gd name="T18" fmla="*/ 86 w 118"/>
                <a:gd name="T19" fmla="*/ 92 h 137"/>
                <a:gd name="T20" fmla="*/ 88 w 118"/>
                <a:gd name="T21" fmla="*/ 77 h 137"/>
                <a:gd name="T22" fmla="*/ 88 w 118"/>
                <a:gd name="T23" fmla="*/ 0 h 137"/>
                <a:gd name="T24" fmla="*/ 118 w 118"/>
                <a:gd name="T25" fmla="*/ 0 h 137"/>
                <a:gd name="T26" fmla="*/ 118 w 118"/>
                <a:gd name="T27" fmla="*/ 76 h 137"/>
                <a:gd name="T28" fmla="*/ 116 w 118"/>
                <a:gd name="T29" fmla="*/ 95 h 137"/>
                <a:gd name="T30" fmla="*/ 111 w 118"/>
                <a:gd name="T31" fmla="*/ 110 h 137"/>
                <a:gd name="T32" fmla="*/ 101 w 118"/>
                <a:gd name="T33" fmla="*/ 122 h 137"/>
                <a:gd name="T34" fmla="*/ 90 w 118"/>
                <a:gd name="T35" fmla="*/ 131 h 137"/>
                <a:gd name="T36" fmla="*/ 75 w 118"/>
                <a:gd name="T37" fmla="*/ 136 h 137"/>
                <a:gd name="T38" fmla="*/ 58 w 118"/>
                <a:gd name="T39" fmla="*/ 137 h 137"/>
                <a:gd name="T40" fmla="*/ 41 w 118"/>
                <a:gd name="T41" fmla="*/ 136 h 137"/>
                <a:gd name="T42" fmla="*/ 28 w 118"/>
                <a:gd name="T43" fmla="*/ 131 h 137"/>
                <a:gd name="T44" fmla="*/ 16 w 118"/>
                <a:gd name="T45" fmla="*/ 122 h 137"/>
                <a:gd name="T46" fmla="*/ 7 w 118"/>
                <a:gd name="T47" fmla="*/ 110 h 137"/>
                <a:gd name="T48" fmla="*/ 2 w 118"/>
                <a:gd name="T49" fmla="*/ 95 h 137"/>
                <a:gd name="T50" fmla="*/ 0 w 118"/>
                <a:gd name="T51" fmla="*/ 77 h 137"/>
                <a:gd name="T52" fmla="*/ 0 w 118"/>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grpFill/>
            <a:ln w="0">
              <a:noFill/>
              <a:prstDash val="solid"/>
              <a:round/>
              <a:headEnd/>
              <a:tailEnd/>
            </a:ln>
          </p:spPr>
          <p:txBody>
            <a:bodyPr/>
            <a:lstStyle/>
            <a:p>
              <a:pPr>
                <a:defRPr/>
              </a:pPr>
              <a:endParaRPr lang="en-GB"/>
            </a:p>
          </p:txBody>
        </p:sp>
        <p:sp>
          <p:nvSpPr>
            <p:cNvPr id="30" name="Freeform 55">
              <a:extLst>
                <a:ext uri="{FF2B5EF4-FFF2-40B4-BE49-F238E27FC236}">
                  <a16:creationId xmlns:a16="http://schemas.microsoft.com/office/drawing/2014/main" id="{D0A4A0CA-8BAC-4B10-9436-8ED6C8C78C85}"/>
                </a:ext>
              </a:extLst>
            </p:cNvPr>
            <p:cNvSpPr>
              <a:spLocks/>
            </p:cNvSpPr>
            <p:nvPr/>
          </p:nvSpPr>
          <p:spPr bwMode="auto">
            <a:xfrm>
              <a:off x="2902791" y="6371356"/>
              <a:ext cx="78507" cy="88718"/>
            </a:xfrm>
            <a:custGeom>
              <a:avLst/>
              <a:gdLst>
                <a:gd name="T0" fmla="*/ 70 w 123"/>
                <a:gd name="T1" fmla="*/ 0 h 139"/>
                <a:gd name="T2" fmla="*/ 87 w 123"/>
                <a:gd name="T3" fmla="*/ 1 h 139"/>
                <a:gd name="T4" fmla="*/ 101 w 123"/>
                <a:gd name="T5" fmla="*/ 6 h 139"/>
                <a:gd name="T6" fmla="*/ 114 w 123"/>
                <a:gd name="T7" fmla="*/ 12 h 139"/>
                <a:gd name="T8" fmla="*/ 123 w 123"/>
                <a:gd name="T9" fmla="*/ 20 h 139"/>
                <a:gd name="T10" fmla="*/ 104 w 123"/>
                <a:gd name="T11" fmla="*/ 42 h 139"/>
                <a:gd name="T12" fmla="*/ 94 w 123"/>
                <a:gd name="T13" fmla="*/ 34 h 139"/>
                <a:gd name="T14" fmla="*/ 82 w 123"/>
                <a:gd name="T15" fmla="*/ 29 h 139"/>
                <a:gd name="T16" fmla="*/ 70 w 123"/>
                <a:gd name="T17" fmla="*/ 28 h 139"/>
                <a:gd name="T18" fmla="*/ 54 w 123"/>
                <a:gd name="T19" fmla="*/ 30 h 139"/>
                <a:gd name="T20" fmla="*/ 42 w 123"/>
                <a:gd name="T21" fmla="*/ 40 h 139"/>
                <a:gd name="T22" fmla="*/ 34 w 123"/>
                <a:gd name="T23" fmla="*/ 53 h 139"/>
                <a:gd name="T24" fmla="*/ 31 w 123"/>
                <a:gd name="T25" fmla="*/ 69 h 139"/>
                <a:gd name="T26" fmla="*/ 31 w 123"/>
                <a:gd name="T27" fmla="*/ 69 h 139"/>
                <a:gd name="T28" fmla="*/ 33 w 123"/>
                <a:gd name="T29" fmla="*/ 83 h 139"/>
                <a:gd name="T30" fmla="*/ 38 w 123"/>
                <a:gd name="T31" fmla="*/ 95 h 139"/>
                <a:gd name="T32" fmla="*/ 47 w 123"/>
                <a:gd name="T33" fmla="*/ 103 h 139"/>
                <a:gd name="T34" fmla="*/ 57 w 123"/>
                <a:gd name="T35" fmla="*/ 110 h 139"/>
                <a:gd name="T36" fmla="*/ 70 w 123"/>
                <a:gd name="T37" fmla="*/ 112 h 139"/>
                <a:gd name="T38" fmla="*/ 83 w 123"/>
                <a:gd name="T39" fmla="*/ 110 h 139"/>
                <a:gd name="T40" fmla="*/ 95 w 123"/>
                <a:gd name="T41" fmla="*/ 105 h 139"/>
                <a:gd name="T42" fmla="*/ 105 w 123"/>
                <a:gd name="T43" fmla="*/ 96 h 139"/>
                <a:gd name="T44" fmla="*/ 123 w 123"/>
                <a:gd name="T45" fmla="*/ 114 h 139"/>
                <a:gd name="T46" fmla="*/ 114 w 123"/>
                <a:gd name="T47" fmla="*/ 125 h 139"/>
                <a:gd name="T48" fmla="*/ 101 w 123"/>
                <a:gd name="T49" fmla="*/ 133 h 139"/>
                <a:gd name="T50" fmla="*/ 87 w 123"/>
                <a:gd name="T51" fmla="*/ 138 h 139"/>
                <a:gd name="T52" fmla="*/ 68 w 123"/>
                <a:gd name="T53" fmla="*/ 139 h 139"/>
                <a:gd name="T54" fmla="*/ 50 w 123"/>
                <a:gd name="T55" fmla="*/ 136 h 139"/>
                <a:gd name="T56" fmla="*/ 33 w 123"/>
                <a:gd name="T57" fmla="*/ 130 h 139"/>
                <a:gd name="T58" fmla="*/ 20 w 123"/>
                <a:gd name="T59" fmla="*/ 119 h 139"/>
                <a:gd name="T60" fmla="*/ 9 w 123"/>
                <a:gd name="T61" fmla="*/ 105 h 139"/>
                <a:gd name="T62" fmla="*/ 3 w 123"/>
                <a:gd name="T63" fmla="*/ 89 h 139"/>
                <a:gd name="T64" fmla="*/ 0 w 123"/>
                <a:gd name="T65" fmla="*/ 69 h 139"/>
                <a:gd name="T66" fmla="*/ 0 w 123"/>
                <a:gd name="T67" fmla="*/ 69 h 139"/>
                <a:gd name="T68" fmla="*/ 3 w 123"/>
                <a:gd name="T69" fmla="*/ 51 h 139"/>
                <a:gd name="T70" fmla="*/ 9 w 123"/>
                <a:gd name="T71" fmla="*/ 34 h 139"/>
                <a:gd name="T72" fmla="*/ 20 w 123"/>
                <a:gd name="T73" fmla="*/ 20 h 139"/>
                <a:gd name="T74" fmla="*/ 33 w 123"/>
                <a:gd name="T75" fmla="*/ 9 h 139"/>
                <a:gd name="T76" fmla="*/ 50 w 123"/>
                <a:gd name="T77" fmla="*/ 2 h 139"/>
                <a:gd name="T78" fmla="*/ 70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0" y="69"/>
                  </a:lnTo>
                  <a:lnTo>
                    <a:pt x="3" y="51"/>
                  </a:lnTo>
                  <a:lnTo>
                    <a:pt x="9" y="34"/>
                  </a:lnTo>
                  <a:lnTo>
                    <a:pt x="20" y="20"/>
                  </a:lnTo>
                  <a:lnTo>
                    <a:pt x="33" y="9"/>
                  </a:lnTo>
                  <a:lnTo>
                    <a:pt x="50" y="2"/>
                  </a:lnTo>
                  <a:lnTo>
                    <a:pt x="70" y="0"/>
                  </a:lnTo>
                  <a:close/>
                </a:path>
              </a:pathLst>
            </a:custGeom>
            <a:grpFill/>
            <a:ln w="0">
              <a:noFill/>
              <a:prstDash val="solid"/>
              <a:round/>
              <a:headEnd/>
              <a:tailEnd/>
            </a:ln>
          </p:spPr>
          <p:txBody>
            <a:bodyPr/>
            <a:lstStyle/>
            <a:p>
              <a:pPr>
                <a:defRPr/>
              </a:pPr>
              <a:endParaRPr lang="en-GB"/>
            </a:p>
          </p:txBody>
        </p:sp>
        <p:sp>
          <p:nvSpPr>
            <p:cNvPr id="31" name="Freeform 56">
              <a:extLst>
                <a:ext uri="{FF2B5EF4-FFF2-40B4-BE49-F238E27FC236}">
                  <a16:creationId xmlns:a16="http://schemas.microsoft.com/office/drawing/2014/main" id="{8AB8A762-D883-4D2A-9D1A-FB8EA4FCC80D}"/>
                </a:ext>
              </a:extLst>
            </p:cNvPr>
            <p:cNvSpPr>
              <a:spLocks/>
            </p:cNvSpPr>
            <p:nvPr/>
          </p:nvSpPr>
          <p:spPr bwMode="auto">
            <a:xfrm>
              <a:off x="2995340" y="6372633"/>
              <a:ext cx="73401" cy="85527"/>
            </a:xfrm>
            <a:custGeom>
              <a:avLst/>
              <a:gdLst>
                <a:gd name="T0" fmla="*/ 0 w 115"/>
                <a:gd name="T1" fmla="*/ 0 h 134"/>
                <a:gd name="T2" fmla="*/ 31 w 115"/>
                <a:gd name="T3" fmla="*/ 0 h 134"/>
                <a:gd name="T4" fmla="*/ 31 w 115"/>
                <a:gd name="T5" fmla="*/ 54 h 134"/>
                <a:gd name="T6" fmla="*/ 85 w 115"/>
                <a:gd name="T7" fmla="*/ 54 h 134"/>
                <a:gd name="T8" fmla="*/ 85 w 115"/>
                <a:gd name="T9" fmla="*/ 0 h 134"/>
                <a:gd name="T10" fmla="*/ 115 w 115"/>
                <a:gd name="T11" fmla="*/ 0 h 134"/>
                <a:gd name="T12" fmla="*/ 115 w 115"/>
                <a:gd name="T13" fmla="*/ 134 h 134"/>
                <a:gd name="T14" fmla="*/ 85 w 115"/>
                <a:gd name="T15" fmla="*/ 134 h 134"/>
                <a:gd name="T16" fmla="*/ 85 w 115"/>
                <a:gd name="T17" fmla="*/ 81 h 134"/>
                <a:gd name="T18" fmla="*/ 31 w 115"/>
                <a:gd name="T19" fmla="*/ 81 h 134"/>
                <a:gd name="T20" fmla="*/ 31 w 115"/>
                <a:gd name="T21" fmla="*/ 134 h 134"/>
                <a:gd name="T22" fmla="*/ 0 w 115"/>
                <a:gd name="T23" fmla="*/ 134 h 134"/>
                <a:gd name="T24" fmla="*/ 0 w 115"/>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32" name="Rectangle 31">
              <a:extLst>
                <a:ext uri="{FF2B5EF4-FFF2-40B4-BE49-F238E27FC236}">
                  <a16:creationId xmlns:a16="http://schemas.microsoft.com/office/drawing/2014/main" id="{BF1D047A-618D-488F-8380-123CBD2BDA93}"/>
                </a:ext>
              </a:extLst>
            </p:cNvPr>
            <p:cNvSpPr>
              <a:spLocks noChangeArrowheads="1"/>
            </p:cNvSpPr>
            <p:nvPr/>
          </p:nvSpPr>
          <p:spPr bwMode="auto">
            <a:xfrm>
              <a:off x="3085335" y="6439011"/>
              <a:ext cx="19148" cy="19148"/>
            </a:xfrm>
            <a:prstGeom prst="rect">
              <a:avLst/>
            </a:prstGeom>
            <a:grpFill/>
            <a:ln w="0">
              <a:noFill/>
              <a:prstDash val="solid"/>
              <a:miter lim="800000"/>
              <a:headEnd/>
              <a:tailEnd/>
            </a:ln>
          </p:spPr>
          <p:txBody>
            <a:bodyPr/>
            <a:lstStyle/>
            <a:p>
              <a:pPr>
                <a:defRPr/>
              </a:pPr>
              <a:endParaRPr lang="en-GB"/>
            </a:p>
          </p:txBody>
        </p:sp>
      </p:grpSp>
      <p:sp>
        <p:nvSpPr>
          <p:cNvPr id="33" name="Rectangle 32">
            <a:extLst>
              <a:ext uri="{FF2B5EF4-FFF2-40B4-BE49-F238E27FC236}">
                <a16:creationId xmlns:a16="http://schemas.microsoft.com/office/drawing/2014/main" id="{A4D0F2D8-622F-416D-8CCA-33146BD0AC42}"/>
              </a:ext>
            </a:extLst>
          </p:cNvPr>
          <p:cNvSpPr/>
          <p:nvPr userDrawn="1"/>
        </p:nvSpPr>
        <p:spPr>
          <a:xfrm>
            <a:off x="0" y="0"/>
            <a:ext cx="4873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Freeform 61">
            <a:extLst>
              <a:ext uri="{FF2B5EF4-FFF2-40B4-BE49-F238E27FC236}">
                <a16:creationId xmlns:a16="http://schemas.microsoft.com/office/drawing/2014/main" id="{4FF9316E-762D-4910-8B99-838940587456}"/>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5" name="Group 4">
            <a:extLst>
              <a:ext uri="{FF2B5EF4-FFF2-40B4-BE49-F238E27FC236}">
                <a16:creationId xmlns:a16="http://schemas.microsoft.com/office/drawing/2014/main" id="{D8972969-4D23-4920-B68C-C5AB066DA646}"/>
              </a:ext>
            </a:extLst>
          </p:cNvPr>
          <p:cNvGrpSpPr>
            <a:grpSpLocks noChangeAspect="1"/>
          </p:cNvGrpSpPr>
          <p:nvPr userDrawn="1"/>
        </p:nvGrpSpPr>
        <p:grpSpPr bwMode="auto">
          <a:xfrm>
            <a:off x="10043380" y="199059"/>
            <a:ext cx="1870453" cy="906131"/>
            <a:chOff x="1293" y="1395"/>
            <a:chExt cx="3173" cy="1536"/>
          </a:xfrm>
          <a:solidFill>
            <a:schemeClr val="bg1"/>
          </a:solidFill>
        </p:grpSpPr>
        <p:sp>
          <p:nvSpPr>
            <p:cNvPr id="36" name="Rectangle 6">
              <a:extLst>
                <a:ext uri="{FF2B5EF4-FFF2-40B4-BE49-F238E27FC236}">
                  <a16:creationId xmlns:a16="http://schemas.microsoft.com/office/drawing/2014/main" id="{ABC12CFB-4CE5-4645-9ED6-4BD7E0D0C258}"/>
                </a:ext>
              </a:extLst>
            </p:cNvPr>
            <p:cNvSpPr>
              <a:spLocks noChangeArrowheads="1"/>
            </p:cNvSpPr>
            <p:nvPr/>
          </p:nvSpPr>
          <p:spPr bwMode="auto">
            <a:xfrm>
              <a:off x="1293" y="1945"/>
              <a:ext cx="63" cy="245"/>
            </a:xfrm>
            <a:prstGeom prst="rect">
              <a:avLst/>
            </a:prstGeom>
            <a:grpFill/>
            <a:ln w="0">
              <a:noFill/>
              <a:prstDash val="solid"/>
              <a:miter lim="800000"/>
              <a:headEnd/>
              <a:tailEnd/>
            </a:ln>
          </p:spPr>
          <p:txBody>
            <a:bodyPr/>
            <a:lstStyle/>
            <a:p>
              <a:pPr>
                <a:defRPr/>
              </a:pPr>
              <a:endParaRPr lang="en-GB"/>
            </a:p>
          </p:txBody>
        </p:sp>
        <p:sp>
          <p:nvSpPr>
            <p:cNvPr id="37" name="Freeform 7">
              <a:extLst>
                <a:ext uri="{FF2B5EF4-FFF2-40B4-BE49-F238E27FC236}">
                  <a16:creationId xmlns:a16="http://schemas.microsoft.com/office/drawing/2014/main" id="{73EA0FA2-CEED-444E-9F70-B49D8AA52605}"/>
                </a:ext>
              </a:extLst>
            </p:cNvPr>
            <p:cNvSpPr>
              <a:spLocks/>
            </p:cNvSpPr>
            <p:nvPr/>
          </p:nvSpPr>
          <p:spPr bwMode="auto">
            <a:xfrm>
              <a:off x="139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38" name="Freeform 8">
              <a:extLst>
                <a:ext uri="{FF2B5EF4-FFF2-40B4-BE49-F238E27FC236}">
                  <a16:creationId xmlns:a16="http://schemas.microsoft.com/office/drawing/2014/main" id="{10F57211-BE65-43D3-A59E-0370736C5DDB}"/>
                </a:ext>
              </a:extLst>
            </p:cNvPr>
            <p:cNvSpPr>
              <a:spLocks/>
            </p:cNvSpPr>
            <p:nvPr/>
          </p:nvSpPr>
          <p:spPr bwMode="auto">
            <a:xfrm>
              <a:off x="1646" y="1945"/>
              <a:ext cx="206" cy="245"/>
            </a:xfrm>
            <a:custGeom>
              <a:avLst/>
              <a:gdLst>
                <a:gd name="T0" fmla="*/ 0 w 412"/>
                <a:gd name="T1" fmla="*/ 0 h 491"/>
                <a:gd name="T2" fmla="*/ 412 w 412"/>
                <a:gd name="T3" fmla="*/ 0 h 491"/>
                <a:gd name="T4" fmla="*/ 412 w 412"/>
                <a:gd name="T5" fmla="*/ 116 h 491"/>
                <a:gd name="T6" fmla="*/ 267 w 412"/>
                <a:gd name="T7" fmla="*/ 116 h 491"/>
                <a:gd name="T8" fmla="*/ 267 w 412"/>
                <a:gd name="T9" fmla="*/ 491 h 491"/>
                <a:gd name="T10" fmla="*/ 140 w 412"/>
                <a:gd name="T11" fmla="*/ 491 h 491"/>
                <a:gd name="T12" fmla="*/ 140 w 412"/>
                <a:gd name="T13" fmla="*/ 116 h 491"/>
                <a:gd name="T14" fmla="*/ 0 w 412"/>
                <a:gd name="T15" fmla="*/ 116 h 491"/>
                <a:gd name="T16" fmla="*/ 0 w 412"/>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491">
                  <a:moveTo>
                    <a:pt x="0" y="0"/>
                  </a:moveTo>
                  <a:lnTo>
                    <a:pt x="412" y="0"/>
                  </a:lnTo>
                  <a:lnTo>
                    <a:pt x="412"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39" name="Freeform 9">
              <a:extLst>
                <a:ext uri="{FF2B5EF4-FFF2-40B4-BE49-F238E27FC236}">
                  <a16:creationId xmlns:a16="http://schemas.microsoft.com/office/drawing/2014/main" id="{ACBC7A54-3466-4F15-88D1-119E0FC1CF05}"/>
                </a:ext>
              </a:extLst>
            </p:cNvPr>
            <p:cNvSpPr>
              <a:spLocks/>
            </p:cNvSpPr>
            <p:nvPr/>
          </p:nvSpPr>
          <p:spPr bwMode="auto">
            <a:xfrm>
              <a:off x="1869" y="1945"/>
              <a:ext cx="171" cy="245"/>
            </a:xfrm>
            <a:custGeom>
              <a:avLst/>
              <a:gdLst>
                <a:gd name="T0" fmla="*/ 0 w 343"/>
                <a:gd name="T1" fmla="*/ 0 h 491"/>
                <a:gd name="T2" fmla="*/ 343 w 343"/>
                <a:gd name="T3" fmla="*/ 0 h 491"/>
                <a:gd name="T4" fmla="*/ 343 w 343"/>
                <a:gd name="T5" fmla="*/ 102 h 491"/>
                <a:gd name="T6" fmla="*/ 127 w 343"/>
                <a:gd name="T7" fmla="*/ 102 h 491"/>
                <a:gd name="T8" fmla="*/ 127 w 343"/>
                <a:gd name="T9" fmla="*/ 195 h 491"/>
                <a:gd name="T10" fmla="*/ 314 w 343"/>
                <a:gd name="T11" fmla="*/ 195 h 491"/>
                <a:gd name="T12" fmla="*/ 314 w 343"/>
                <a:gd name="T13" fmla="*/ 298 h 491"/>
                <a:gd name="T14" fmla="*/ 127 w 343"/>
                <a:gd name="T15" fmla="*/ 298 h 491"/>
                <a:gd name="T16" fmla="*/ 127 w 343"/>
                <a:gd name="T17" fmla="*/ 387 h 491"/>
                <a:gd name="T18" fmla="*/ 343 w 343"/>
                <a:gd name="T19" fmla="*/ 387 h 491"/>
                <a:gd name="T20" fmla="*/ 343 w 343"/>
                <a:gd name="T21" fmla="*/ 491 h 491"/>
                <a:gd name="T22" fmla="*/ 0 w 343"/>
                <a:gd name="T23" fmla="*/ 491 h 491"/>
                <a:gd name="T24" fmla="*/ 0 w 343"/>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91">
                  <a:moveTo>
                    <a:pt x="0" y="0"/>
                  </a:moveTo>
                  <a:lnTo>
                    <a:pt x="343" y="0"/>
                  </a:lnTo>
                  <a:lnTo>
                    <a:pt x="343" y="102"/>
                  </a:lnTo>
                  <a:lnTo>
                    <a:pt x="127" y="102"/>
                  </a:lnTo>
                  <a:lnTo>
                    <a:pt x="127" y="195"/>
                  </a:lnTo>
                  <a:lnTo>
                    <a:pt x="314" y="195"/>
                  </a:lnTo>
                  <a:lnTo>
                    <a:pt x="314" y="298"/>
                  </a:lnTo>
                  <a:lnTo>
                    <a:pt x="127" y="298"/>
                  </a:lnTo>
                  <a:lnTo>
                    <a:pt x="127" y="387"/>
                  </a:lnTo>
                  <a:lnTo>
                    <a:pt x="343" y="387"/>
                  </a:lnTo>
                  <a:lnTo>
                    <a:pt x="343" y="491"/>
                  </a:lnTo>
                  <a:lnTo>
                    <a:pt x="0" y="491"/>
                  </a:lnTo>
                  <a:lnTo>
                    <a:pt x="0" y="0"/>
                  </a:lnTo>
                  <a:close/>
                </a:path>
              </a:pathLst>
            </a:custGeom>
            <a:grpFill/>
            <a:ln w="0">
              <a:noFill/>
              <a:prstDash val="solid"/>
              <a:round/>
              <a:headEnd/>
              <a:tailEnd/>
            </a:ln>
          </p:spPr>
          <p:txBody>
            <a:bodyPr/>
            <a:lstStyle/>
            <a:p>
              <a:pPr>
                <a:defRPr/>
              </a:pPr>
              <a:endParaRPr lang="en-GB"/>
            </a:p>
          </p:txBody>
        </p:sp>
        <p:sp>
          <p:nvSpPr>
            <p:cNvPr id="40" name="Freeform 10">
              <a:extLst>
                <a:ext uri="{FF2B5EF4-FFF2-40B4-BE49-F238E27FC236}">
                  <a16:creationId xmlns:a16="http://schemas.microsoft.com/office/drawing/2014/main" id="{1DDBF362-9E2E-4660-AECC-94A1007DA62A}"/>
                </a:ext>
              </a:extLst>
            </p:cNvPr>
            <p:cNvSpPr>
              <a:spLocks noEditPoints="1"/>
            </p:cNvSpPr>
            <p:nvPr/>
          </p:nvSpPr>
          <p:spPr bwMode="auto">
            <a:xfrm>
              <a:off x="2069" y="1945"/>
              <a:ext cx="206" cy="245"/>
            </a:xfrm>
            <a:custGeom>
              <a:avLst/>
              <a:gdLst>
                <a:gd name="T0" fmla="*/ 127 w 412"/>
                <a:gd name="T1" fmla="*/ 102 h 491"/>
                <a:gd name="T2" fmla="*/ 127 w 412"/>
                <a:gd name="T3" fmla="*/ 233 h 491"/>
                <a:gd name="T4" fmla="*/ 202 w 412"/>
                <a:gd name="T5" fmla="*/ 233 h 491"/>
                <a:gd name="T6" fmla="*/ 222 w 412"/>
                <a:gd name="T7" fmla="*/ 229 h 491"/>
                <a:gd name="T8" fmla="*/ 239 w 412"/>
                <a:gd name="T9" fmla="*/ 221 h 491"/>
                <a:gd name="T10" fmla="*/ 254 w 412"/>
                <a:gd name="T11" fmla="*/ 208 h 491"/>
                <a:gd name="T12" fmla="*/ 262 w 412"/>
                <a:gd name="T13" fmla="*/ 189 h 491"/>
                <a:gd name="T14" fmla="*/ 266 w 412"/>
                <a:gd name="T15" fmla="*/ 168 h 491"/>
                <a:gd name="T16" fmla="*/ 262 w 412"/>
                <a:gd name="T17" fmla="*/ 146 h 491"/>
                <a:gd name="T18" fmla="*/ 254 w 412"/>
                <a:gd name="T19" fmla="*/ 127 h 491"/>
                <a:gd name="T20" fmla="*/ 239 w 412"/>
                <a:gd name="T21" fmla="*/ 114 h 491"/>
                <a:gd name="T22" fmla="*/ 222 w 412"/>
                <a:gd name="T23" fmla="*/ 106 h 491"/>
                <a:gd name="T24" fmla="*/ 202 w 412"/>
                <a:gd name="T25" fmla="*/ 102 h 491"/>
                <a:gd name="T26" fmla="*/ 127 w 412"/>
                <a:gd name="T27" fmla="*/ 102 h 491"/>
                <a:gd name="T28" fmla="*/ 0 w 412"/>
                <a:gd name="T29" fmla="*/ 0 h 491"/>
                <a:gd name="T30" fmla="*/ 195 w 412"/>
                <a:gd name="T31" fmla="*/ 0 h 491"/>
                <a:gd name="T32" fmla="*/ 237 w 412"/>
                <a:gd name="T33" fmla="*/ 2 h 491"/>
                <a:gd name="T34" fmla="*/ 275 w 412"/>
                <a:gd name="T35" fmla="*/ 10 h 491"/>
                <a:gd name="T36" fmla="*/ 308 w 412"/>
                <a:gd name="T37" fmla="*/ 23 h 491"/>
                <a:gd name="T38" fmla="*/ 337 w 412"/>
                <a:gd name="T39" fmla="*/ 41 h 491"/>
                <a:gd name="T40" fmla="*/ 360 w 412"/>
                <a:gd name="T41" fmla="*/ 64 h 491"/>
                <a:gd name="T42" fmla="*/ 377 w 412"/>
                <a:gd name="T43" fmla="*/ 91 h 491"/>
                <a:gd name="T44" fmla="*/ 389 w 412"/>
                <a:gd name="T45" fmla="*/ 123 h 491"/>
                <a:gd name="T46" fmla="*/ 393 w 412"/>
                <a:gd name="T47" fmla="*/ 160 h 491"/>
                <a:gd name="T48" fmla="*/ 389 w 412"/>
                <a:gd name="T49" fmla="*/ 198 h 491"/>
                <a:gd name="T50" fmla="*/ 379 w 412"/>
                <a:gd name="T51" fmla="*/ 231 h 491"/>
                <a:gd name="T52" fmla="*/ 364 w 412"/>
                <a:gd name="T53" fmla="*/ 258 h 491"/>
                <a:gd name="T54" fmla="*/ 345 w 412"/>
                <a:gd name="T55" fmla="*/ 279 h 491"/>
                <a:gd name="T56" fmla="*/ 322 w 412"/>
                <a:gd name="T57" fmla="*/ 296 h 491"/>
                <a:gd name="T58" fmla="*/ 295 w 412"/>
                <a:gd name="T59" fmla="*/ 308 h 491"/>
                <a:gd name="T60" fmla="*/ 412 w 412"/>
                <a:gd name="T61" fmla="*/ 491 h 491"/>
                <a:gd name="T62" fmla="*/ 272 w 412"/>
                <a:gd name="T63" fmla="*/ 491 h 491"/>
                <a:gd name="T64" fmla="*/ 179 w 412"/>
                <a:gd name="T65" fmla="*/ 327 h 491"/>
                <a:gd name="T66" fmla="*/ 127 w 412"/>
                <a:gd name="T67" fmla="*/ 327 h 491"/>
                <a:gd name="T68" fmla="*/ 127 w 412"/>
                <a:gd name="T69" fmla="*/ 491 h 491"/>
                <a:gd name="T70" fmla="*/ 0 w 412"/>
                <a:gd name="T71" fmla="*/ 491 h 491"/>
                <a:gd name="T72" fmla="*/ 0 w 412"/>
                <a:gd name="T7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91">
                  <a:moveTo>
                    <a:pt x="127" y="102"/>
                  </a:moveTo>
                  <a:lnTo>
                    <a:pt x="127" y="233"/>
                  </a:lnTo>
                  <a:lnTo>
                    <a:pt x="202" y="233"/>
                  </a:lnTo>
                  <a:lnTo>
                    <a:pt x="222" y="229"/>
                  </a:lnTo>
                  <a:lnTo>
                    <a:pt x="239" y="221"/>
                  </a:lnTo>
                  <a:lnTo>
                    <a:pt x="254" y="208"/>
                  </a:lnTo>
                  <a:lnTo>
                    <a:pt x="262" y="189"/>
                  </a:lnTo>
                  <a:lnTo>
                    <a:pt x="266" y="168"/>
                  </a:lnTo>
                  <a:lnTo>
                    <a:pt x="262" y="146"/>
                  </a:lnTo>
                  <a:lnTo>
                    <a:pt x="254" y="127"/>
                  </a:lnTo>
                  <a:lnTo>
                    <a:pt x="239" y="114"/>
                  </a:lnTo>
                  <a:lnTo>
                    <a:pt x="222" y="106"/>
                  </a:lnTo>
                  <a:lnTo>
                    <a:pt x="202" y="102"/>
                  </a:lnTo>
                  <a:lnTo>
                    <a:pt x="127" y="102"/>
                  </a:lnTo>
                  <a:close/>
                  <a:moveTo>
                    <a:pt x="0" y="0"/>
                  </a:moveTo>
                  <a:lnTo>
                    <a:pt x="195" y="0"/>
                  </a:lnTo>
                  <a:lnTo>
                    <a:pt x="237" y="2"/>
                  </a:lnTo>
                  <a:lnTo>
                    <a:pt x="275" y="10"/>
                  </a:lnTo>
                  <a:lnTo>
                    <a:pt x="308" y="23"/>
                  </a:lnTo>
                  <a:lnTo>
                    <a:pt x="337" y="41"/>
                  </a:lnTo>
                  <a:lnTo>
                    <a:pt x="360" y="64"/>
                  </a:lnTo>
                  <a:lnTo>
                    <a:pt x="377" y="91"/>
                  </a:lnTo>
                  <a:lnTo>
                    <a:pt x="389" y="123"/>
                  </a:lnTo>
                  <a:lnTo>
                    <a:pt x="393" y="160"/>
                  </a:lnTo>
                  <a:lnTo>
                    <a:pt x="389" y="198"/>
                  </a:lnTo>
                  <a:lnTo>
                    <a:pt x="379" y="231"/>
                  </a:lnTo>
                  <a:lnTo>
                    <a:pt x="364" y="258"/>
                  </a:lnTo>
                  <a:lnTo>
                    <a:pt x="345" y="279"/>
                  </a:lnTo>
                  <a:lnTo>
                    <a:pt x="322" y="296"/>
                  </a:lnTo>
                  <a:lnTo>
                    <a:pt x="295" y="308"/>
                  </a:lnTo>
                  <a:lnTo>
                    <a:pt x="412" y="491"/>
                  </a:lnTo>
                  <a:lnTo>
                    <a:pt x="272" y="491"/>
                  </a:lnTo>
                  <a:lnTo>
                    <a:pt x="179" y="327"/>
                  </a:lnTo>
                  <a:lnTo>
                    <a:pt x="127" y="327"/>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1" name="Freeform 11">
              <a:extLst>
                <a:ext uri="{FF2B5EF4-FFF2-40B4-BE49-F238E27FC236}">
                  <a16:creationId xmlns:a16="http://schemas.microsoft.com/office/drawing/2014/main" id="{0B0B9996-8D70-4D0C-84E0-B38EB24A68AE}"/>
                </a:ext>
              </a:extLst>
            </p:cNvPr>
            <p:cNvSpPr>
              <a:spLocks/>
            </p:cNvSpPr>
            <p:nvPr/>
          </p:nvSpPr>
          <p:spPr bwMode="auto">
            <a:xfrm>
              <a:off x="2298"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2" name="Freeform 12">
              <a:extLst>
                <a:ext uri="{FF2B5EF4-FFF2-40B4-BE49-F238E27FC236}">
                  <a16:creationId xmlns:a16="http://schemas.microsoft.com/office/drawing/2014/main" id="{0324631E-61E2-4515-873B-E758845FBDA8}"/>
                </a:ext>
              </a:extLst>
            </p:cNvPr>
            <p:cNvSpPr>
              <a:spLocks noEditPoints="1"/>
            </p:cNvSpPr>
            <p:nvPr/>
          </p:nvSpPr>
          <p:spPr bwMode="auto">
            <a:xfrm>
              <a:off x="2549"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5 w 510"/>
                <a:gd name="T9" fmla="*/ 0 h 491"/>
                <a:gd name="T10" fmla="*/ 314 w 510"/>
                <a:gd name="T11" fmla="*/ 0 h 491"/>
                <a:gd name="T12" fmla="*/ 510 w 510"/>
                <a:gd name="T13" fmla="*/ 491 h 491"/>
                <a:gd name="T14" fmla="*/ 373 w 510"/>
                <a:gd name="T15" fmla="*/ 491 h 491"/>
                <a:gd name="T16" fmla="*/ 335 w 510"/>
                <a:gd name="T17" fmla="*/ 373 h 491"/>
                <a:gd name="T18" fmla="*/ 175 w 510"/>
                <a:gd name="T19" fmla="*/ 373 h 491"/>
                <a:gd name="T20" fmla="*/ 137 w 510"/>
                <a:gd name="T21" fmla="*/ 491 h 491"/>
                <a:gd name="T22" fmla="*/ 0 w 510"/>
                <a:gd name="T23" fmla="*/ 491 h 491"/>
                <a:gd name="T24" fmla="*/ 195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5" y="0"/>
                  </a:moveTo>
                  <a:lnTo>
                    <a:pt x="314" y="0"/>
                  </a:lnTo>
                  <a:lnTo>
                    <a:pt x="510" y="491"/>
                  </a:lnTo>
                  <a:lnTo>
                    <a:pt x="373" y="491"/>
                  </a:lnTo>
                  <a:lnTo>
                    <a:pt x="335" y="373"/>
                  </a:lnTo>
                  <a:lnTo>
                    <a:pt x="175" y="373"/>
                  </a:lnTo>
                  <a:lnTo>
                    <a:pt x="137" y="491"/>
                  </a:lnTo>
                  <a:lnTo>
                    <a:pt x="0" y="491"/>
                  </a:lnTo>
                  <a:lnTo>
                    <a:pt x="195" y="0"/>
                  </a:lnTo>
                  <a:close/>
                </a:path>
              </a:pathLst>
            </a:custGeom>
            <a:grpFill/>
            <a:ln w="0">
              <a:noFill/>
              <a:prstDash val="solid"/>
              <a:round/>
              <a:headEnd/>
              <a:tailEnd/>
            </a:ln>
          </p:spPr>
          <p:txBody>
            <a:bodyPr/>
            <a:lstStyle/>
            <a:p>
              <a:pPr>
                <a:defRPr/>
              </a:pPr>
              <a:endParaRPr lang="en-GB"/>
            </a:p>
          </p:txBody>
        </p:sp>
        <p:sp>
          <p:nvSpPr>
            <p:cNvPr id="43" name="Freeform 13">
              <a:extLst>
                <a:ext uri="{FF2B5EF4-FFF2-40B4-BE49-F238E27FC236}">
                  <a16:creationId xmlns:a16="http://schemas.microsoft.com/office/drawing/2014/main" id="{CEB02326-E7DB-4413-A4A0-4D00B71905FC}"/>
                </a:ext>
              </a:extLst>
            </p:cNvPr>
            <p:cNvSpPr>
              <a:spLocks/>
            </p:cNvSpPr>
            <p:nvPr/>
          </p:nvSpPr>
          <p:spPr bwMode="auto">
            <a:xfrm>
              <a:off x="2769" y="1945"/>
              <a:ext cx="206" cy="245"/>
            </a:xfrm>
            <a:custGeom>
              <a:avLst/>
              <a:gdLst>
                <a:gd name="T0" fmla="*/ 0 w 411"/>
                <a:gd name="T1" fmla="*/ 0 h 491"/>
                <a:gd name="T2" fmla="*/ 411 w 411"/>
                <a:gd name="T3" fmla="*/ 0 h 491"/>
                <a:gd name="T4" fmla="*/ 411 w 411"/>
                <a:gd name="T5" fmla="*/ 116 h 491"/>
                <a:gd name="T6" fmla="*/ 267 w 411"/>
                <a:gd name="T7" fmla="*/ 116 h 491"/>
                <a:gd name="T8" fmla="*/ 267 w 411"/>
                <a:gd name="T9" fmla="*/ 491 h 491"/>
                <a:gd name="T10" fmla="*/ 140 w 411"/>
                <a:gd name="T11" fmla="*/ 491 h 491"/>
                <a:gd name="T12" fmla="*/ 140 w 411"/>
                <a:gd name="T13" fmla="*/ 116 h 491"/>
                <a:gd name="T14" fmla="*/ 0 w 411"/>
                <a:gd name="T15" fmla="*/ 116 h 491"/>
                <a:gd name="T16" fmla="*/ 0 w 411"/>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91">
                  <a:moveTo>
                    <a:pt x="0" y="0"/>
                  </a:moveTo>
                  <a:lnTo>
                    <a:pt x="411" y="0"/>
                  </a:lnTo>
                  <a:lnTo>
                    <a:pt x="411"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44" name="Rectangle 14">
              <a:extLst>
                <a:ext uri="{FF2B5EF4-FFF2-40B4-BE49-F238E27FC236}">
                  <a16:creationId xmlns:a16="http://schemas.microsoft.com/office/drawing/2014/main" id="{EA8010D1-4A26-4C63-88B2-7D78B0E7D334}"/>
                </a:ext>
              </a:extLst>
            </p:cNvPr>
            <p:cNvSpPr>
              <a:spLocks noChangeArrowheads="1"/>
            </p:cNvSpPr>
            <p:nvPr/>
          </p:nvSpPr>
          <p:spPr bwMode="auto">
            <a:xfrm>
              <a:off x="2993" y="1945"/>
              <a:ext cx="63" cy="245"/>
            </a:xfrm>
            <a:prstGeom prst="rect">
              <a:avLst/>
            </a:prstGeom>
            <a:grpFill/>
            <a:ln w="0">
              <a:noFill/>
              <a:prstDash val="solid"/>
              <a:miter lim="800000"/>
              <a:headEnd/>
              <a:tailEnd/>
            </a:ln>
          </p:spPr>
          <p:txBody>
            <a:bodyPr/>
            <a:lstStyle/>
            <a:p>
              <a:pPr>
                <a:defRPr/>
              </a:pPr>
              <a:endParaRPr lang="en-GB"/>
            </a:p>
          </p:txBody>
        </p:sp>
        <p:sp>
          <p:nvSpPr>
            <p:cNvPr id="45" name="Freeform 15">
              <a:extLst>
                <a:ext uri="{FF2B5EF4-FFF2-40B4-BE49-F238E27FC236}">
                  <a16:creationId xmlns:a16="http://schemas.microsoft.com/office/drawing/2014/main" id="{D045F3AA-E79E-4C36-989F-62C1A9AD0D53}"/>
                </a:ext>
              </a:extLst>
            </p:cNvPr>
            <p:cNvSpPr>
              <a:spLocks noEditPoints="1"/>
            </p:cNvSpPr>
            <p:nvPr/>
          </p:nvSpPr>
          <p:spPr bwMode="auto">
            <a:xfrm>
              <a:off x="3088" y="1942"/>
              <a:ext cx="230" cy="251"/>
            </a:xfrm>
            <a:custGeom>
              <a:avLst/>
              <a:gdLst>
                <a:gd name="T0" fmla="*/ 209 w 459"/>
                <a:gd name="T1" fmla="*/ 109 h 501"/>
                <a:gd name="T2" fmla="*/ 173 w 459"/>
                <a:gd name="T3" fmla="*/ 123 h 501"/>
                <a:gd name="T4" fmla="*/ 144 w 459"/>
                <a:gd name="T5" fmla="*/ 153 h 501"/>
                <a:gd name="T6" fmla="*/ 128 w 459"/>
                <a:gd name="T7" fmla="*/ 211 h 501"/>
                <a:gd name="T8" fmla="*/ 128 w 459"/>
                <a:gd name="T9" fmla="*/ 290 h 501"/>
                <a:gd name="T10" fmla="*/ 144 w 459"/>
                <a:gd name="T11" fmla="*/ 348 h 501"/>
                <a:gd name="T12" fmla="*/ 173 w 459"/>
                <a:gd name="T13" fmla="*/ 378 h 501"/>
                <a:gd name="T14" fmla="*/ 209 w 459"/>
                <a:gd name="T15" fmla="*/ 392 h 501"/>
                <a:gd name="T16" fmla="*/ 250 w 459"/>
                <a:gd name="T17" fmla="*/ 392 h 501"/>
                <a:gd name="T18" fmla="*/ 286 w 459"/>
                <a:gd name="T19" fmla="*/ 378 h 501"/>
                <a:gd name="T20" fmla="*/ 315 w 459"/>
                <a:gd name="T21" fmla="*/ 348 h 501"/>
                <a:gd name="T22" fmla="*/ 330 w 459"/>
                <a:gd name="T23" fmla="*/ 290 h 501"/>
                <a:gd name="T24" fmla="*/ 330 w 459"/>
                <a:gd name="T25" fmla="*/ 211 h 501"/>
                <a:gd name="T26" fmla="*/ 315 w 459"/>
                <a:gd name="T27" fmla="*/ 153 h 501"/>
                <a:gd name="T28" fmla="*/ 286 w 459"/>
                <a:gd name="T29" fmla="*/ 123 h 501"/>
                <a:gd name="T30" fmla="*/ 250 w 459"/>
                <a:gd name="T31" fmla="*/ 109 h 501"/>
                <a:gd name="T32" fmla="*/ 230 w 459"/>
                <a:gd name="T33" fmla="*/ 0 h 501"/>
                <a:gd name="T34" fmla="*/ 288 w 459"/>
                <a:gd name="T35" fmla="*/ 5 h 501"/>
                <a:gd name="T36" fmla="*/ 346 w 459"/>
                <a:gd name="T37" fmla="*/ 23 h 501"/>
                <a:gd name="T38" fmla="*/ 396 w 459"/>
                <a:gd name="T39" fmla="*/ 57 h 501"/>
                <a:gd name="T40" fmla="*/ 434 w 459"/>
                <a:gd name="T41" fmla="*/ 115 h 501"/>
                <a:gd name="T42" fmla="*/ 457 w 459"/>
                <a:gd name="T43" fmla="*/ 198 h 501"/>
                <a:gd name="T44" fmla="*/ 457 w 459"/>
                <a:gd name="T45" fmla="*/ 303 h 501"/>
                <a:gd name="T46" fmla="*/ 434 w 459"/>
                <a:gd name="T47" fmla="*/ 386 h 501"/>
                <a:gd name="T48" fmla="*/ 396 w 459"/>
                <a:gd name="T49" fmla="*/ 442 h 501"/>
                <a:gd name="T50" fmla="*/ 346 w 459"/>
                <a:gd name="T51" fmla="*/ 478 h 501"/>
                <a:gd name="T52" fmla="*/ 288 w 459"/>
                <a:gd name="T53" fmla="*/ 496 h 501"/>
                <a:gd name="T54" fmla="*/ 230 w 459"/>
                <a:gd name="T55" fmla="*/ 501 h 501"/>
                <a:gd name="T56" fmla="*/ 171 w 459"/>
                <a:gd name="T57" fmla="*/ 496 h 501"/>
                <a:gd name="T58" fmla="*/ 113 w 459"/>
                <a:gd name="T59" fmla="*/ 478 h 501"/>
                <a:gd name="T60" fmla="*/ 63 w 459"/>
                <a:gd name="T61" fmla="*/ 442 h 501"/>
                <a:gd name="T62" fmla="*/ 25 w 459"/>
                <a:gd name="T63" fmla="*/ 386 h 501"/>
                <a:gd name="T64" fmla="*/ 1 w 459"/>
                <a:gd name="T65" fmla="*/ 303 h 501"/>
                <a:gd name="T66" fmla="*/ 1 w 459"/>
                <a:gd name="T67" fmla="*/ 198 h 501"/>
                <a:gd name="T68" fmla="*/ 25 w 459"/>
                <a:gd name="T69" fmla="*/ 115 h 501"/>
                <a:gd name="T70" fmla="*/ 63 w 459"/>
                <a:gd name="T71" fmla="*/ 57 h 501"/>
                <a:gd name="T72" fmla="*/ 113 w 459"/>
                <a:gd name="T73" fmla="*/ 23 h 501"/>
                <a:gd name="T74" fmla="*/ 171 w 459"/>
                <a:gd name="T75" fmla="*/ 5 h 501"/>
                <a:gd name="T76" fmla="*/ 230 w 459"/>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501">
                  <a:moveTo>
                    <a:pt x="230" y="109"/>
                  </a:moveTo>
                  <a:lnTo>
                    <a:pt x="209" y="109"/>
                  </a:lnTo>
                  <a:lnTo>
                    <a:pt x="190" y="113"/>
                  </a:lnTo>
                  <a:lnTo>
                    <a:pt x="173" y="123"/>
                  </a:lnTo>
                  <a:lnTo>
                    <a:pt x="157" y="136"/>
                  </a:lnTo>
                  <a:lnTo>
                    <a:pt x="144" y="153"/>
                  </a:lnTo>
                  <a:lnTo>
                    <a:pt x="134" y="178"/>
                  </a:lnTo>
                  <a:lnTo>
                    <a:pt x="128" y="211"/>
                  </a:lnTo>
                  <a:lnTo>
                    <a:pt x="126" y="249"/>
                  </a:lnTo>
                  <a:lnTo>
                    <a:pt x="128" y="290"/>
                  </a:lnTo>
                  <a:lnTo>
                    <a:pt x="134" y="323"/>
                  </a:lnTo>
                  <a:lnTo>
                    <a:pt x="144" y="348"/>
                  </a:lnTo>
                  <a:lnTo>
                    <a:pt x="157" y="365"/>
                  </a:lnTo>
                  <a:lnTo>
                    <a:pt x="173" y="378"/>
                  </a:lnTo>
                  <a:lnTo>
                    <a:pt x="190" y="386"/>
                  </a:lnTo>
                  <a:lnTo>
                    <a:pt x="209" y="392"/>
                  </a:lnTo>
                  <a:lnTo>
                    <a:pt x="230" y="392"/>
                  </a:lnTo>
                  <a:lnTo>
                    <a:pt x="250" y="392"/>
                  </a:lnTo>
                  <a:lnTo>
                    <a:pt x="269" y="386"/>
                  </a:lnTo>
                  <a:lnTo>
                    <a:pt x="286" y="378"/>
                  </a:lnTo>
                  <a:lnTo>
                    <a:pt x="302" y="365"/>
                  </a:lnTo>
                  <a:lnTo>
                    <a:pt x="315" y="348"/>
                  </a:lnTo>
                  <a:lnTo>
                    <a:pt x="325" y="323"/>
                  </a:lnTo>
                  <a:lnTo>
                    <a:pt x="330" y="290"/>
                  </a:lnTo>
                  <a:lnTo>
                    <a:pt x="334" y="249"/>
                  </a:lnTo>
                  <a:lnTo>
                    <a:pt x="330" y="211"/>
                  </a:lnTo>
                  <a:lnTo>
                    <a:pt x="325" y="178"/>
                  </a:lnTo>
                  <a:lnTo>
                    <a:pt x="315" y="153"/>
                  </a:lnTo>
                  <a:lnTo>
                    <a:pt x="302" y="136"/>
                  </a:lnTo>
                  <a:lnTo>
                    <a:pt x="286" y="123"/>
                  </a:lnTo>
                  <a:lnTo>
                    <a:pt x="269" y="113"/>
                  </a:lnTo>
                  <a:lnTo>
                    <a:pt x="250" y="109"/>
                  </a:lnTo>
                  <a:lnTo>
                    <a:pt x="230" y="109"/>
                  </a:lnTo>
                  <a:close/>
                  <a:moveTo>
                    <a:pt x="230" y="0"/>
                  </a:moveTo>
                  <a:lnTo>
                    <a:pt x="259" y="1"/>
                  </a:lnTo>
                  <a:lnTo>
                    <a:pt x="288" y="5"/>
                  </a:lnTo>
                  <a:lnTo>
                    <a:pt x="317" y="13"/>
                  </a:lnTo>
                  <a:lnTo>
                    <a:pt x="346" y="23"/>
                  </a:lnTo>
                  <a:lnTo>
                    <a:pt x="373" y="38"/>
                  </a:lnTo>
                  <a:lnTo>
                    <a:pt x="396" y="57"/>
                  </a:lnTo>
                  <a:lnTo>
                    <a:pt x="417" y="84"/>
                  </a:lnTo>
                  <a:lnTo>
                    <a:pt x="434" y="115"/>
                  </a:lnTo>
                  <a:lnTo>
                    <a:pt x="448" y="153"/>
                  </a:lnTo>
                  <a:lnTo>
                    <a:pt x="457" y="198"/>
                  </a:lnTo>
                  <a:lnTo>
                    <a:pt x="459" y="249"/>
                  </a:lnTo>
                  <a:lnTo>
                    <a:pt x="457" y="303"/>
                  </a:lnTo>
                  <a:lnTo>
                    <a:pt x="448" y="348"/>
                  </a:lnTo>
                  <a:lnTo>
                    <a:pt x="434" y="386"/>
                  </a:lnTo>
                  <a:lnTo>
                    <a:pt x="417" y="417"/>
                  </a:lnTo>
                  <a:lnTo>
                    <a:pt x="396" y="442"/>
                  </a:lnTo>
                  <a:lnTo>
                    <a:pt x="373" y="463"/>
                  </a:lnTo>
                  <a:lnTo>
                    <a:pt x="346" y="478"/>
                  </a:lnTo>
                  <a:lnTo>
                    <a:pt x="317" y="488"/>
                  </a:lnTo>
                  <a:lnTo>
                    <a:pt x="288" y="496"/>
                  </a:lnTo>
                  <a:lnTo>
                    <a:pt x="259" y="499"/>
                  </a:lnTo>
                  <a:lnTo>
                    <a:pt x="230" y="501"/>
                  </a:lnTo>
                  <a:lnTo>
                    <a:pt x="200" y="499"/>
                  </a:lnTo>
                  <a:lnTo>
                    <a:pt x="171" y="496"/>
                  </a:lnTo>
                  <a:lnTo>
                    <a:pt x="142" y="488"/>
                  </a:lnTo>
                  <a:lnTo>
                    <a:pt x="113" y="478"/>
                  </a:lnTo>
                  <a:lnTo>
                    <a:pt x="88" y="463"/>
                  </a:lnTo>
                  <a:lnTo>
                    <a:pt x="63" y="442"/>
                  </a:lnTo>
                  <a:lnTo>
                    <a:pt x="42" y="417"/>
                  </a:lnTo>
                  <a:lnTo>
                    <a:pt x="25" y="386"/>
                  </a:lnTo>
                  <a:lnTo>
                    <a:pt x="11" y="348"/>
                  </a:lnTo>
                  <a:lnTo>
                    <a:pt x="1" y="303"/>
                  </a:lnTo>
                  <a:lnTo>
                    <a:pt x="0" y="249"/>
                  </a:lnTo>
                  <a:lnTo>
                    <a:pt x="1" y="198"/>
                  </a:lnTo>
                  <a:lnTo>
                    <a:pt x="11" y="153"/>
                  </a:lnTo>
                  <a:lnTo>
                    <a:pt x="25" y="115"/>
                  </a:lnTo>
                  <a:lnTo>
                    <a:pt x="42" y="84"/>
                  </a:lnTo>
                  <a:lnTo>
                    <a:pt x="63" y="57"/>
                  </a:lnTo>
                  <a:lnTo>
                    <a:pt x="88" y="38"/>
                  </a:lnTo>
                  <a:lnTo>
                    <a:pt x="113" y="23"/>
                  </a:lnTo>
                  <a:lnTo>
                    <a:pt x="142" y="13"/>
                  </a:lnTo>
                  <a:lnTo>
                    <a:pt x="171" y="5"/>
                  </a:lnTo>
                  <a:lnTo>
                    <a:pt x="200" y="1"/>
                  </a:lnTo>
                  <a:lnTo>
                    <a:pt x="230" y="0"/>
                  </a:lnTo>
                  <a:close/>
                </a:path>
              </a:pathLst>
            </a:custGeom>
            <a:grpFill/>
            <a:ln w="0">
              <a:noFill/>
              <a:prstDash val="solid"/>
              <a:round/>
              <a:headEnd/>
              <a:tailEnd/>
            </a:ln>
          </p:spPr>
          <p:txBody>
            <a:bodyPr/>
            <a:lstStyle/>
            <a:p>
              <a:pPr>
                <a:defRPr/>
              </a:pPr>
              <a:endParaRPr lang="en-GB"/>
            </a:p>
          </p:txBody>
        </p:sp>
        <p:sp>
          <p:nvSpPr>
            <p:cNvPr id="46" name="Freeform 16">
              <a:extLst>
                <a:ext uri="{FF2B5EF4-FFF2-40B4-BE49-F238E27FC236}">
                  <a16:creationId xmlns:a16="http://schemas.microsoft.com/office/drawing/2014/main" id="{CCCB6F71-ABE7-48EC-9B93-FB576D4AA43E}"/>
                </a:ext>
              </a:extLst>
            </p:cNvPr>
            <p:cNvSpPr>
              <a:spLocks/>
            </p:cNvSpPr>
            <p:nvPr/>
          </p:nvSpPr>
          <p:spPr bwMode="auto">
            <a:xfrm>
              <a:off x="334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9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9"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7" name="Freeform 17">
              <a:extLst>
                <a:ext uri="{FF2B5EF4-FFF2-40B4-BE49-F238E27FC236}">
                  <a16:creationId xmlns:a16="http://schemas.microsoft.com/office/drawing/2014/main" id="{2ADC4953-8B36-447C-ACF6-F8A32B970811}"/>
                </a:ext>
              </a:extLst>
            </p:cNvPr>
            <p:cNvSpPr>
              <a:spLocks noEditPoints="1"/>
            </p:cNvSpPr>
            <p:nvPr/>
          </p:nvSpPr>
          <p:spPr bwMode="auto">
            <a:xfrm>
              <a:off x="3598"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4 w 510"/>
                <a:gd name="T9" fmla="*/ 0 h 491"/>
                <a:gd name="T10" fmla="*/ 314 w 510"/>
                <a:gd name="T11" fmla="*/ 0 h 491"/>
                <a:gd name="T12" fmla="*/ 510 w 510"/>
                <a:gd name="T13" fmla="*/ 491 h 491"/>
                <a:gd name="T14" fmla="*/ 373 w 510"/>
                <a:gd name="T15" fmla="*/ 491 h 491"/>
                <a:gd name="T16" fmla="*/ 335 w 510"/>
                <a:gd name="T17" fmla="*/ 373 h 491"/>
                <a:gd name="T18" fmla="*/ 173 w 510"/>
                <a:gd name="T19" fmla="*/ 373 h 491"/>
                <a:gd name="T20" fmla="*/ 135 w 510"/>
                <a:gd name="T21" fmla="*/ 491 h 491"/>
                <a:gd name="T22" fmla="*/ 0 w 510"/>
                <a:gd name="T23" fmla="*/ 491 h 491"/>
                <a:gd name="T24" fmla="*/ 194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4" y="0"/>
                  </a:moveTo>
                  <a:lnTo>
                    <a:pt x="314" y="0"/>
                  </a:lnTo>
                  <a:lnTo>
                    <a:pt x="510" y="491"/>
                  </a:lnTo>
                  <a:lnTo>
                    <a:pt x="373" y="491"/>
                  </a:lnTo>
                  <a:lnTo>
                    <a:pt x="335" y="373"/>
                  </a:lnTo>
                  <a:lnTo>
                    <a:pt x="173" y="373"/>
                  </a:lnTo>
                  <a:lnTo>
                    <a:pt x="135" y="491"/>
                  </a:lnTo>
                  <a:lnTo>
                    <a:pt x="0" y="491"/>
                  </a:lnTo>
                  <a:lnTo>
                    <a:pt x="194" y="0"/>
                  </a:lnTo>
                  <a:close/>
                </a:path>
              </a:pathLst>
            </a:custGeom>
            <a:grpFill/>
            <a:ln w="0">
              <a:noFill/>
              <a:prstDash val="solid"/>
              <a:round/>
              <a:headEnd/>
              <a:tailEnd/>
            </a:ln>
          </p:spPr>
          <p:txBody>
            <a:bodyPr/>
            <a:lstStyle/>
            <a:p>
              <a:pPr>
                <a:defRPr/>
              </a:pPr>
              <a:endParaRPr lang="en-GB"/>
            </a:p>
          </p:txBody>
        </p:sp>
        <p:sp>
          <p:nvSpPr>
            <p:cNvPr id="48" name="Freeform 18">
              <a:extLst>
                <a:ext uri="{FF2B5EF4-FFF2-40B4-BE49-F238E27FC236}">
                  <a16:creationId xmlns:a16="http://schemas.microsoft.com/office/drawing/2014/main" id="{2A10700E-7A9E-4102-ACA6-F9C250E3178B}"/>
                </a:ext>
              </a:extLst>
            </p:cNvPr>
            <p:cNvSpPr>
              <a:spLocks/>
            </p:cNvSpPr>
            <p:nvPr/>
          </p:nvSpPr>
          <p:spPr bwMode="auto">
            <a:xfrm>
              <a:off x="3872" y="1945"/>
              <a:ext cx="173" cy="245"/>
            </a:xfrm>
            <a:custGeom>
              <a:avLst/>
              <a:gdLst>
                <a:gd name="T0" fmla="*/ 0 w 347"/>
                <a:gd name="T1" fmla="*/ 0 h 491"/>
                <a:gd name="T2" fmla="*/ 127 w 347"/>
                <a:gd name="T3" fmla="*/ 0 h 491"/>
                <a:gd name="T4" fmla="*/ 127 w 347"/>
                <a:gd name="T5" fmla="*/ 377 h 491"/>
                <a:gd name="T6" fmla="*/ 347 w 347"/>
                <a:gd name="T7" fmla="*/ 377 h 491"/>
                <a:gd name="T8" fmla="*/ 347 w 347"/>
                <a:gd name="T9" fmla="*/ 491 h 491"/>
                <a:gd name="T10" fmla="*/ 0 w 347"/>
                <a:gd name="T11" fmla="*/ 491 h 491"/>
                <a:gd name="T12" fmla="*/ 0 w 347"/>
                <a:gd name="T13" fmla="*/ 0 h 491"/>
              </a:gdLst>
              <a:ahLst/>
              <a:cxnLst>
                <a:cxn ang="0">
                  <a:pos x="T0" y="T1"/>
                </a:cxn>
                <a:cxn ang="0">
                  <a:pos x="T2" y="T3"/>
                </a:cxn>
                <a:cxn ang="0">
                  <a:pos x="T4" y="T5"/>
                </a:cxn>
                <a:cxn ang="0">
                  <a:pos x="T6" y="T7"/>
                </a:cxn>
                <a:cxn ang="0">
                  <a:pos x="T8" y="T9"/>
                </a:cxn>
                <a:cxn ang="0">
                  <a:pos x="T10" y="T11"/>
                </a:cxn>
                <a:cxn ang="0">
                  <a:pos x="T12" y="T13"/>
                </a:cxn>
              </a:cxnLst>
              <a:rect l="0" t="0" r="r" b="b"/>
              <a:pathLst>
                <a:path w="347" h="491">
                  <a:moveTo>
                    <a:pt x="0" y="0"/>
                  </a:moveTo>
                  <a:lnTo>
                    <a:pt x="127" y="0"/>
                  </a:lnTo>
                  <a:lnTo>
                    <a:pt x="127" y="377"/>
                  </a:lnTo>
                  <a:lnTo>
                    <a:pt x="347" y="377"/>
                  </a:lnTo>
                  <a:lnTo>
                    <a:pt x="347" y="491"/>
                  </a:lnTo>
                  <a:lnTo>
                    <a:pt x="0" y="491"/>
                  </a:lnTo>
                  <a:lnTo>
                    <a:pt x="0" y="0"/>
                  </a:lnTo>
                  <a:close/>
                </a:path>
              </a:pathLst>
            </a:custGeom>
            <a:grpFill/>
            <a:ln w="0">
              <a:noFill/>
              <a:prstDash val="solid"/>
              <a:round/>
              <a:headEnd/>
              <a:tailEnd/>
            </a:ln>
          </p:spPr>
          <p:txBody>
            <a:bodyPr/>
            <a:lstStyle/>
            <a:p>
              <a:pPr>
                <a:defRPr/>
              </a:pPr>
              <a:endParaRPr lang="en-GB"/>
            </a:p>
          </p:txBody>
        </p:sp>
        <p:sp>
          <p:nvSpPr>
            <p:cNvPr id="49" name="Freeform 19">
              <a:extLst>
                <a:ext uri="{FF2B5EF4-FFF2-40B4-BE49-F238E27FC236}">
                  <a16:creationId xmlns:a16="http://schemas.microsoft.com/office/drawing/2014/main" id="{2B3932F7-4755-4A36-A1F9-CA46841E8E44}"/>
                </a:ext>
              </a:extLst>
            </p:cNvPr>
            <p:cNvSpPr>
              <a:spLocks/>
            </p:cNvSpPr>
            <p:nvPr/>
          </p:nvSpPr>
          <p:spPr bwMode="auto">
            <a:xfrm>
              <a:off x="3433" y="2243"/>
              <a:ext cx="177" cy="250"/>
            </a:xfrm>
            <a:custGeom>
              <a:avLst/>
              <a:gdLst>
                <a:gd name="T0" fmla="*/ 231 w 354"/>
                <a:gd name="T1" fmla="*/ 4 h 500"/>
                <a:gd name="T2" fmla="*/ 316 w 354"/>
                <a:gd name="T3" fmla="*/ 33 h 500"/>
                <a:gd name="T4" fmla="*/ 277 w 354"/>
                <a:gd name="T5" fmla="*/ 125 h 500"/>
                <a:gd name="T6" fmla="*/ 202 w 354"/>
                <a:gd name="T7" fmla="*/ 108 h 500"/>
                <a:gd name="T8" fmla="*/ 167 w 354"/>
                <a:gd name="T9" fmla="*/ 112 h 500"/>
                <a:gd name="T10" fmla="*/ 141 w 354"/>
                <a:gd name="T11" fmla="*/ 125 h 500"/>
                <a:gd name="T12" fmla="*/ 127 w 354"/>
                <a:gd name="T13" fmla="*/ 150 h 500"/>
                <a:gd name="T14" fmla="*/ 141 w 354"/>
                <a:gd name="T15" fmla="*/ 171 h 500"/>
                <a:gd name="T16" fmla="*/ 173 w 354"/>
                <a:gd name="T17" fmla="*/ 183 h 500"/>
                <a:gd name="T18" fmla="*/ 217 w 354"/>
                <a:gd name="T19" fmla="*/ 195 h 500"/>
                <a:gd name="T20" fmla="*/ 266 w 354"/>
                <a:gd name="T21" fmla="*/ 212 h 500"/>
                <a:gd name="T22" fmla="*/ 310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8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7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31" y="4"/>
                  </a:lnTo>
                  <a:lnTo>
                    <a:pt x="275" y="16"/>
                  </a:lnTo>
                  <a:lnTo>
                    <a:pt x="316" y="33"/>
                  </a:lnTo>
                  <a:lnTo>
                    <a:pt x="316" y="145"/>
                  </a:lnTo>
                  <a:lnTo>
                    <a:pt x="277" y="125"/>
                  </a:lnTo>
                  <a:lnTo>
                    <a:pt x="239" y="112"/>
                  </a:lnTo>
                  <a:lnTo>
                    <a:pt x="202" y="108"/>
                  </a:lnTo>
                  <a:lnTo>
                    <a:pt x="185" y="110"/>
                  </a:lnTo>
                  <a:lnTo>
                    <a:pt x="167" y="112"/>
                  </a:lnTo>
                  <a:lnTo>
                    <a:pt x="152" y="118"/>
                  </a:lnTo>
                  <a:lnTo>
                    <a:pt x="141" y="125"/>
                  </a:lnTo>
                  <a:lnTo>
                    <a:pt x="131" y="135"/>
                  </a:lnTo>
                  <a:lnTo>
                    <a:pt x="127" y="150"/>
                  </a:lnTo>
                  <a:lnTo>
                    <a:pt x="131" y="162"/>
                  </a:lnTo>
                  <a:lnTo>
                    <a:pt x="141" y="171"/>
                  </a:lnTo>
                  <a:lnTo>
                    <a:pt x="154" y="177"/>
                  </a:lnTo>
                  <a:lnTo>
                    <a:pt x="173" y="183"/>
                  </a:lnTo>
                  <a:lnTo>
                    <a:pt x="194" y="189"/>
                  </a:lnTo>
                  <a:lnTo>
                    <a:pt x="217" y="195"/>
                  </a:lnTo>
                  <a:lnTo>
                    <a:pt x="241" y="202"/>
                  </a:lnTo>
                  <a:lnTo>
                    <a:pt x="266" y="212"/>
                  </a:lnTo>
                  <a:lnTo>
                    <a:pt x="289" y="223"/>
                  </a:lnTo>
                  <a:lnTo>
                    <a:pt x="310"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3" y="489"/>
                  </a:lnTo>
                  <a:lnTo>
                    <a:pt x="42" y="473"/>
                  </a:lnTo>
                  <a:lnTo>
                    <a:pt x="6" y="454"/>
                  </a:lnTo>
                  <a:lnTo>
                    <a:pt x="6" y="335"/>
                  </a:lnTo>
                  <a:lnTo>
                    <a:pt x="42" y="360"/>
                  </a:lnTo>
                  <a:lnTo>
                    <a:pt x="79" y="377"/>
                  </a:lnTo>
                  <a:lnTo>
                    <a:pt x="117" y="389"/>
                  </a:lnTo>
                  <a:lnTo>
                    <a:pt x="158" y="391"/>
                  </a:lnTo>
                  <a:lnTo>
                    <a:pt x="179" y="391"/>
                  </a:lnTo>
                  <a:lnTo>
                    <a:pt x="198" y="385"/>
                  </a:lnTo>
                  <a:lnTo>
                    <a:pt x="214" y="377"/>
                  </a:lnTo>
                  <a:lnTo>
                    <a:pt x="223" y="366"/>
                  </a:lnTo>
                  <a:lnTo>
                    <a:pt x="227" y="350"/>
                  </a:lnTo>
                  <a:lnTo>
                    <a:pt x="223" y="337"/>
                  </a:lnTo>
                  <a:lnTo>
                    <a:pt x="214" y="327"/>
                  </a:lnTo>
                  <a:lnTo>
                    <a:pt x="200" y="320"/>
                  </a:lnTo>
                  <a:lnTo>
                    <a:pt x="183" y="314"/>
                  </a:lnTo>
                  <a:lnTo>
                    <a:pt x="162" y="308"/>
                  </a:lnTo>
                  <a:lnTo>
                    <a:pt x="139" y="302"/>
                  </a:lnTo>
                  <a:lnTo>
                    <a:pt x="114" y="295"/>
                  </a:lnTo>
                  <a:lnTo>
                    <a:pt x="91" y="285"/>
                  </a:lnTo>
                  <a:lnTo>
                    <a:pt x="67"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0" name="Freeform 20">
              <a:extLst>
                <a:ext uri="{FF2B5EF4-FFF2-40B4-BE49-F238E27FC236}">
                  <a16:creationId xmlns:a16="http://schemas.microsoft.com/office/drawing/2014/main" id="{FC8ED593-24E9-4247-8805-B21895EE7505}"/>
                </a:ext>
              </a:extLst>
            </p:cNvPr>
            <p:cNvSpPr>
              <a:spLocks noEditPoints="1"/>
            </p:cNvSpPr>
            <p:nvPr/>
          </p:nvSpPr>
          <p:spPr bwMode="auto">
            <a:xfrm>
              <a:off x="3630" y="2242"/>
              <a:ext cx="231" cy="251"/>
            </a:xfrm>
            <a:custGeom>
              <a:avLst/>
              <a:gdLst>
                <a:gd name="T0" fmla="*/ 210 w 462"/>
                <a:gd name="T1" fmla="*/ 110 h 502"/>
                <a:gd name="T2" fmla="*/ 174 w 462"/>
                <a:gd name="T3" fmla="*/ 123 h 502"/>
                <a:gd name="T4" fmla="*/ 145 w 462"/>
                <a:gd name="T5" fmla="*/ 154 h 502"/>
                <a:gd name="T6" fmla="*/ 129 w 462"/>
                <a:gd name="T7" fmla="*/ 212 h 502"/>
                <a:gd name="T8" fmla="*/ 129 w 462"/>
                <a:gd name="T9" fmla="*/ 291 h 502"/>
                <a:gd name="T10" fmla="*/ 145 w 462"/>
                <a:gd name="T11" fmla="*/ 348 h 502"/>
                <a:gd name="T12" fmla="*/ 174 w 462"/>
                <a:gd name="T13" fmla="*/ 379 h 502"/>
                <a:gd name="T14" fmla="*/ 210 w 462"/>
                <a:gd name="T15" fmla="*/ 393 h 502"/>
                <a:gd name="T16" fmla="*/ 251 w 462"/>
                <a:gd name="T17" fmla="*/ 393 h 502"/>
                <a:gd name="T18" fmla="*/ 287 w 462"/>
                <a:gd name="T19" fmla="*/ 379 h 502"/>
                <a:gd name="T20" fmla="*/ 316 w 462"/>
                <a:gd name="T21" fmla="*/ 348 h 502"/>
                <a:gd name="T22" fmla="*/ 333 w 462"/>
                <a:gd name="T23" fmla="*/ 291 h 502"/>
                <a:gd name="T24" fmla="*/ 333 w 462"/>
                <a:gd name="T25" fmla="*/ 212 h 502"/>
                <a:gd name="T26" fmla="*/ 316 w 462"/>
                <a:gd name="T27" fmla="*/ 154 h 502"/>
                <a:gd name="T28" fmla="*/ 287 w 462"/>
                <a:gd name="T29" fmla="*/ 123 h 502"/>
                <a:gd name="T30" fmla="*/ 251 w 462"/>
                <a:gd name="T31" fmla="*/ 110 h 502"/>
                <a:gd name="T32" fmla="*/ 231 w 462"/>
                <a:gd name="T33" fmla="*/ 0 h 502"/>
                <a:gd name="T34" fmla="*/ 289 w 462"/>
                <a:gd name="T35" fmla="*/ 6 h 502"/>
                <a:gd name="T36" fmla="*/ 347 w 462"/>
                <a:gd name="T37" fmla="*/ 24 h 502"/>
                <a:gd name="T38" fmla="*/ 397 w 462"/>
                <a:gd name="T39" fmla="*/ 60 h 502"/>
                <a:gd name="T40" fmla="*/ 437 w 462"/>
                <a:gd name="T41" fmla="*/ 116 h 502"/>
                <a:gd name="T42" fmla="*/ 458 w 462"/>
                <a:gd name="T43" fmla="*/ 198 h 502"/>
                <a:gd name="T44" fmla="*/ 458 w 462"/>
                <a:gd name="T45" fmla="*/ 304 h 502"/>
                <a:gd name="T46" fmla="*/ 437 w 462"/>
                <a:gd name="T47" fmla="*/ 387 h 502"/>
                <a:gd name="T48" fmla="*/ 397 w 462"/>
                <a:gd name="T49" fmla="*/ 443 h 502"/>
                <a:gd name="T50" fmla="*/ 347 w 462"/>
                <a:gd name="T51" fmla="*/ 479 h 502"/>
                <a:gd name="T52" fmla="*/ 289 w 462"/>
                <a:gd name="T53" fmla="*/ 496 h 502"/>
                <a:gd name="T54" fmla="*/ 231 w 462"/>
                <a:gd name="T55" fmla="*/ 502 h 502"/>
                <a:gd name="T56" fmla="*/ 172 w 462"/>
                <a:gd name="T57" fmla="*/ 496 h 502"/>
                <a:gd name="T58" fmla="*/ 116 w 462"/>
                <a:gd name="T59" fmla="*/ 479 h 502"/>
                <a:gd name="T60" fmla="*/ 64 w 462"/>
                <a:gd name="T61" fmla="*/ 443 h 502"/>
                <a:gd name="T62" fmla="*/ 25 w 462"/>
                <a:gd name="T63" fmla="*/ 387 h 502"/>
                <a:gd name="T64" fmla="*/ 2 w 462"/>
                <a:gd name="T65" fmla="*/ 304 h 502"/>
                <a:gd name="T66" fmla="*/ 2 w 462"/>
                <a:gd name="T67" fmla="*/ 198 h 502"/>
                <a:gd name="T68" fmla="*/ 25 w 462"/>
                <a:gd name="T69" fmla="*/ 116 h 502"/>
                <a:gd name="T70" fmla="*/ 64 w 462"/>
                <a:gd name="T71" fmla="*/ 60 h 502"/>
                <a:gd name="T72" fmla="*/ 116 w 462"/>
                <a:gd name="T73" fmla="*/ 24 h 502"/>
                <a:gd name="T74" fmla="*/ 172 w 462"/>
                <a:gd name="T75" fmla="*/ 6 h 502"/>
                <a:gd name="T76" fmla="*/ 231 w 462"/>
                <a:gd name="T7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02">
                  <a:moveTo>
                    <a:pt x="231" y="110"/>
                  </a:moveTo>
                  <a:lnTo>
                    <a:pt x="210" y="110"/>
                  </a:lnTo>
                  <a:lnTo>
                    <a:pt x="193" y="116"/>
                  </a:lnTo>
                  <a:lnTo>
                    <a:pt x="174" y="123"/>
                  </a:lnTo>
                  <a:lnTo>
                    <a:pt x="158" y="137"/>
                  </a:lnTo>
                  <a:lnTo>
                    <a:pt x="145" y="154"/>
                  </a:lnTo>
                  <a:lnTo>
                    <a:pt x="135" y="179"/>
                  </a:lnTo>
                  <a:lnTo>
                    <a:pt x="129" y="212"/>
                  </a:lnTo>
                  <a:lnTo>
                    <a:pt x="127" y="252"/>
                  </a:lnTo>
                  <a:lnTo>
                    <a:pt x="129" y="291"/>
                  </a:lnTo>
                  <a:lnTo>
                    <a:pt x="135" y="323"/>
                  </a:lnTo>
                  <a:lnTo>
                    <a:pt x="145" y="348"/>
                  </a:lnTo>
                  <a:lnTo>
                    <a:pt x="158" y="366"/>
                  </a:lnTo>
                  <a:lnTo>
                    <a:pt x="174" y="379"/>
                  </a:lnTo>
                  <a:lnTo>
                    <a:pt x="193" y="387"/>
                  </a:lnTo>
                  <a:lnTo>
                    <a:pt x="210" y="393"/>
                  </a:lnTo>
                  <a:lnTo>
                    <a:pt x="231" y="393"/>
                  </a:lnTo>
                  <a:lnTo>
                    <a:pt x="251" y="393"/>
                  </a:lnTo>
                  <a:lnTo>
                    <a:pt x="270" y="387"/>
                  </a:lnTo>
                  <a:lnTo>
                    <a:pt x="287" y="379"/>
                  </a:lnTo>
                  <a:lnTo>
                    <a:pt x="302" y="366"/>
                  </a:lnTo>
                  <a:lnTo>
                    <a:pt x="316" y="348"/>
                  </a:lnTo>
                  <a:lnTo>
                    <a:pt x="326" y="323"/>
                  </a:lnTo>
                  <a:lnTo>
                    <a:pt x="333" y="291"/>
                  </a:lnTo>
                  <a:lnTo>
                    <a:pt x="335" y="252"/>
                  </a:lnTo>
                  <a:lnTo>
                    <a:pt x="333" y="212"/>
                  </a:lnTo>
                  <a:lnTo>
                    <a:pt x="326" y="179"/>
                  </a:lnTo>
                  <a:lnTo>
                    <a:pt x="316" y="154"/>
                  </a:lnTo>
                  <a:lnTo>
                    <a:pt x="302" y="137"/>
                  </a:lnTo>
                  <a:lnTo>
                    <a:pt x="287" y="123"/>
                  </a:lnTo>
                  <a:lnTo>
                    <a:pt x="270" y="116"/>
                  </a:lnTo>
                  <a:lnTo>
                    <a:pt x="251" y="110"/>
                  </a:lnTo>
                  <a:lnTo>
                    <a:pt x="231" y="110"/>
                  </a:lnTo>
                  <a:close/>
                  <a:moveTo>
                    <a:pt x="231" y="0"/>
                  </a:moveTo>
                  <a:lnTo>
                    <a:pt x="260" y="2"/>
                  </a:lnTo>
                  <a:lnTo>
                    <a:pt x="289" y="6"/>
                  </a:lnTo>
                  <a:lnTo>
                    <a:pt x="318" y="14"/>
                  </a:lnTo>
                  <a:lnTo>
                    <a:pt x="347" y="24"/>
                  </a:lnTo>
                  <a:lnTo>
                    <a:pt x="374" y="39"/>
                  </a:lnTo>
                  <a:lnTo>
                    <a:pt x="397" y="60"/>
                  </a:lnTo>
                  <a:lnTo>
                    <a:pt x="418" y="85"/>
                  </a:lnTo>
                  <a:lnTo>
                    <a:pt x="437" y="116"/>
                  </a:lnTo>
                  <a:lnTo>
                    <a:pt x="451" y="154"/>
                  </a:lnTo>
                  <a:lnTo>
                    <a:pt x="458" y="198"/>
                  </a:lnTo>
                  <a:lnTo>
                    <a:pt x="462" y="252"/>
                  </a:lnTo>
                  <a:lnTo>
                    <a:pt x="458" y="304"/>
                  </a:lnTo>
                  <a:lnTo>
                    <a:pt x="451" y="348"/>
                  </a:lnTo>
                  <a:lnTo>
                    <a:pt x="437" y="387"/>
                  </a:lnTo>
                  <a:lnTo>
                    <a:pt x="418" y="418"/>
                  </a:lnTo>
                  <a:lnTo>
                    <a:pt x="397" y="443"/>
                  </a:lnTo>
                  <a:lnTo>
                    <a:pt x="374" y="464"/>
                  </a:lnTo>
                  <a:lnTo>
                    <a:pt x="347" y="479"/>
                  </a:lnTo>
                  <a:lnTo>
                    <a:pt x="318" y="489"/>
                  </a:lnTo>
                  <a:lnTo>
                    <a:pt x="289" y="496"/>
                  </a:lnTo>
                  <a:lnTo>
                    <a:pt x="260" y="500"/>
                  </a:lnTo>
                  <a:lnTo>
                    <a:pt x="231" y="502"/>
                  </a:lnTo>
                  <a:lnTo>
                    <a:pt x="202" y="500"/>
                  </a:lnTo>
                  <a:lnTo>
                    <a:pt x="172" y="496"/>
                  </a:lnTo>
                  <a:lnTo>
                    <a:pt x="143" y="489"/>
                  </a:lnTo>
                  <a:lnTo>
                    <a:pt x="116" y="479"/>
                  </a:lnTo>
                  <a:lnTo>
                    <a:pt x="89" y="464"/>
                  </a:lnTo>
                  <a:lnTo>
                    <a:pt x="64" y="443"/>
                  </a:lnTo>
                  <a:lnTo>
                    <a:pt x="43" y="418"/>
                  </a:lnTo>
                  <a:lnTo>
                    <a:pt x="25" y="387"/>
                  </a:lnTo>
                  <a:lnTo>
                    <a:pt x="12" y="348"/>
                  </a:lnTo>
                  <a:lnTo>
                    <a:pt x="2" y="304"/>
                  </a:lnTo>
                  <a:lnTo>
                    <a:pt x="0" y="252"/>
                  </a:lnTo>
                  <a:lnTo>
                    <a:pt x="2" y="198"/>
                  </a:lnTo>
                  <a:lnTo>
                    <a:pt x="12" y="154"/>
                  </a:lnTo>
                  <a:lnTo>
                    <a:pt x="25" y="116"/>
                  </a:lnTo>
                  <a:lnTo>
                    <a:pt x="43" y="85"/>
                  </a:lnTo>
                  <a:lnTo>
                    <a:pt x="64" y="60"/>
                  </a:lnTo>
                  <a:lnTo>
                    <a:pt x="89" y="39"/>
                  </a:lnTo>
                  <a:lnTo>
                    <a:pt x="116" y="24"/>
                  </a:lnTo>
                  <a:lnTo>
                    <a:pt x="143" y="14"/>
                  </a:lnTo>
                  <a:lnTo>
                    <a:pt x="172" y="6"/>
                  </a:lnTo>
                  <a:lnTo>
                    <a:pt x="202" y="2"/>
                  </a:lnTo>
                  <a:lnTo>
                    <a:pt x="231" y="0"/>
                  </a:lnTo>
                  <a:close/>
                </a:path>
              </a:pathLst>
            </a:custGeom>
            <a:grpFill/>
            <a:ln w="0">
              <a:noFill/>
              <a:prstDash val="solid"/>
              <a:round/>
              <a:headEnd/>
              <a:tailEnd/>
            </a:ln>
          </p:spPr>
          <p:txBody>
            <a:bodyPr/>
            <a:lstStyle/>
            <a:p>
              <a:pPr>
                <a:defRPr/>
              </a:pPr>
              <a:endParaRPr lang="en-GB"/>
            </a:p>
          </p:txBody>
        </p:sp>
        <p:sp>
          <p:nvSpPr>
            <p:cNvPr id="51" name="Freeform 21">
              <a:extLst>
                <a:ext uri="{FF2B5EF4-FFF2-40B4-BE49-F238E27FC236}">
                  <a16:creationId xmlns:a16="http://schemas.microsoft.com/office/drawing/2014/main" id="{68D1290D-13F6-4A77-8293-97AE7802A5C9}"/>
                </a:ext>
              </a:extLst>
            </p:cNvPr>
            <p:cNvSpPr>
              <a:spLocks/>
            </p:cNvSpPr>
            <p:nvPr/>
          </p:nvSpPr>
          <p:spPr bwMode="auto">
            <a:xfrm>
              <a:off x="3887" y="2243"/>
              <a:ext cx="177" cy="250"/>
            </a:xfrm>
            <a:custGeom>
              <a:avLst/>
              <a:gdLst>
                <a:gd name="T0" fmla="*/ 229 w 354"/>
                <a:gd name="T1" fmla="*/ 4 h 500"/>
                <a:gd name="T2" fmla="*/ 316 w 354"/>
                <a:gd name="T3" fmla="*/ 33 h 500"/>
                <a:gd name="T4" fmla="*/ 277 w 354"/>
                <a:gd name="T5" fmla="*/ 125 h 500"/>
                <a:gd name="T6" fmla="*/ 200 w 354"/>
                <a:gd name="T7" fmla="*/ 108 h 500"/>
                <a:gd name="T8" fmla="*/ 167 w 354"/>
                <a:gd name="T9" fmla="*/ 112 h 500"/>
                <a:gd name="T10" fmla="*/ 139 w 354"/>
                <a:gd name="T11" fmla="*/ 125 h 500"/>
                <a:gd name="T12" fmla="*/ 127 w 354"/>
                <a:gd name="T13" fmla="*/ 150 h 500"/>
                <a:gd name="T14" fmla="*/ 140 w 354"/>
                <a:gd name="T15" fmla="*/ 171 h 500"/>
                <a:gd name="T16" fmla="*/ 171 w 354"/>
                <a:gd name="T17" fmla="*/ 183 h 500"/>
                <a:gd name="T18" fmla="*/ 215 w 354"/>
                <a:gd name="T19" fmla="*/ 195 h 500"/>
                <a:gd name="T20" fmla="*/ 264 w 354"/>
                <a:gd name="T21" fmla="*/ 212 h 500"/>
                <a:gd name="T22" fmla="*/ 308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6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5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29" y="4"/>
                  </a:lnTo>
                  <a:lnTo>
                    <a:pt x="275" y="16"/>
                  </a:lnTo>
                  <a:lnTo>
                    <a:pt x="316" y="33"/>
                  </a:lnTo>
                  <a:lnTo>
                    <a:pt x="316" y="145"/>
                  </a:lnTo>
                  <a:lnTo>
                    <a:pt x="277" y="125"/>
                  </a:lnTo>
                  <a:lnTo>
                    <a:pt x="239" y="112"/>
                  </a:lnTo>
                  <a:lnTo>
                    <a:pt x="200" y="108"/>
                  </a:lnTo>
                  <a:lnTo>
                    <a:pt x="185" y="110"/>
                  </a:lnTo>
                  <a:lnTo>
                    <a:pt x="167" y="112"/>
                  </a:lnTo>
                  <a:lnTo>
                    <a:pt x="152" y="118"/>
                  </a:lnTo>
                  <a:lnTo>
                    <a:pt x="139" y="125"/>
                  </a:lnTo>
                  <a:lnTo>
                    <a:pt x="131" y="135"/>
                  </a:lnTo>
                  <a:lnTo>
                    <a:pt x="127" y="150"/>
                  </a:lnTo>
                  <a:lnTo>
                    <a:pt x="131" y="162"/>
                  </a:lnTo>
                  <a:lnTo>
                    <a:pt x="140" y="171"/>
                  </a:lnTo>
                  <a:lnTo>
                    <a:pt x="154" y="177"/>
                  </a:lnTo>
                  <a:lnTo>
                    <a:pt x="171" y="183"/>
                  </a:lnTo>
                  <a:lnTo>
                    <a:pt x="192" y="189"/>
                  </a:lnTo>
                  <a:lnTo>
                    <a:pt x="215" y="195"/>
                  </a:lnTo>
                  <a:lnTo>
                    <a:pt x="241" y="202"/>
                  </a:lnTo>
                  <a:lnTo>
                    <a:pt x="264" y="212"/>
                  </a:lnTo>
                  <a:lnTo>
                    <a:pt x="287" y="223"/>
                  </a:lnTo>
                  <a:lnTo>
                    <a:pt x="308"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1" y="489"/>
                  </a:lnTo>
                  <a:lnTo>
                    <a:pt x="42" y="473"/>
                  </a:lnTo>
                  <a:lnTo>
                    <a:pt x="6" y="454"/>
                  </a:lnTo>
                  <a:lnTo>
                    <a:pt x="6" y="335"/>
                  </a:lnTo>
                  <a:lnTo>
                    <a:pt x="42" y="360"/>
                  </a:lnTo>
                  <a:lnTo>
                    <a:pt x="79" y="377"/>
                  </a:lnTo>
                  <a:lnTo>
                    <a:pt x="117" y="389"/>
                  </a:lnTo>
                  <a:lnTo>
                    <a:pt x="158" y="391"/>
                  </a:lnTo>
                  <a:lnTo>
                    <a:pt x="179" y="391"/>
                  </a:lnTo>
                  <a:lnTo>
                    <a:pt x="196" y="385"/>
                  </a:lnTo>
                  <a:lnTo>
                    <a:pt x="212" y="377"/>
                  </a:lnTo>
                  <a:lnTo>
                    <a:pt x="223" y="366"/>
                  </a:lnTo>
                  <a:lnTo>
                    <a:pt x="227" y="350"/>
                  </a:lnTo>
                  <a:lnTo>
                    <a:pt x="223" y="337"/>
                  </a:lnTo>
                  <a:lnTo>
                    <a:pt x="214" y="327"/>
                  </a:lnTo>
                  <a:lnTo>
                    <a:pt x="200" y="320"/>
                  </a:lnTo>
                  <a:lnTo>
                    <a:pt x="181" y="314"/>
                  </a:lnTo>
                  <a:lnTo>
                    <a:pt x="162" y="308"/>
                  </a:lnTo>
                  <a:lnTo>
                    <a:pt x="139" y="302"/>
                  </a:lnTo>
                  <a:lnTo>
                    <a:pt x="114" y="295"/>
                  </a:lnTo>
                  <a:lnTo>
                    <a:pt x="89" y="285"/>
                  </a:lnTo>
                  <a:lnTo>
                    <a:pt x="65"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2" name="Freeform 22">
              <a:extLst>
                <a:ext uri="{FF2B5EF4-FFF2-40B4-BE49-F238E27FC236}">
                  <a16:creationId xmlns:a16="http://schemas.microsoft.com/office/drawing/2014/main" id="{C827A519-B84A-4609-A031-86B40857A7FB}"/>
                </a:ext>
              </a:extLst>
            </p:cNvPr>
            <p:cNvSpPr>
              <a:spLocks/>
            </p:cNvSpPr>
            <p:nvPr/>
          </p:nvSpPr>
          <p:spPr bwMode="auto">
            <a:xfrm>
              <a:off x="3073" y="2025"/>
              <a:ext cx="1309" cy="906"/>
            </a:xfrm>
            <a:custGeom>
              <a:avLst/>
              <a:gdLst>
                <a:gd name="T0" fmla="*/ 2437 w 2618"/>
                <a:gd name="T1" fmla="*/ 61 h 1811"/>
                <a:gd name="T2" fmla="*/ 2533 w 2618"/>
                <a:gd name="T3" fmla="*/ 196 h 1811"/>
                <a:gd name="T4" fmla="*/ 2595 w 2618"/>
                <a:gd name="T5" fmla="*/ 346 h 1811"/>
                <a:gd name="T6" fmla="*/ 2618 w 2618"/>
                <a:gd name="T7" fmla="*/ 504 h 1811"/>
                <a:gd name="T8" fmla="*/ 2608 w 2618"/>
                <a:gd name="T9" fmla="*/ 665 h 1811"/>
                <a:gd name="T10" fmla="*/ 2560 w 2618"/>
                <a:gd name="T11" fmla="*/ 827 h 1811"/>
                <a:gd name="T12" fmla="*/ 2481 w 2618"/>
                <a:gd name="T13" fmla="*/ 971 h 1811"/>
                <a:gd name="T14" fmla="*/ 2364 w 2618"/>
                <a:gd name="T15" fmla="*/ 1103 h 1811"/>
                <a:gd name="T16" fmla="*/ 2198 w 2618"/>
                <a:gd name="T17" fmla="*/ 1238 h 1811"/>
                <a:gd name="T18" fmla="*/ 1993 w 2618"/>
                <a:gd name="T19" fmla="*/ 1369 h 1811"/>
                <a:gd name="T20" fmla="*/ 1752 w 2618"/>
                <a:gd name="T21" fmla="*/ 1490 h 1811"/>
                <a:gd name="T22" fmla="*/ 1481 w 2618"/>
                <a:gd name="T23" fmla="*/ 1600 h 1811"/>
                <a:gd name="T24" fmla="*/ 1185 w 2618"/>
                <a:gd name="T25" fmla="*/ 1690 h 1811"/>
                <a:gd name="T26" fmla="*/ 867 w 2618"/>
                <a:gd name="T27" fmla="*/ 1759 h 1811"/>
                <a:gd name="T28" fmla="*/ 534 w 2618"/>
                <a:gd name="T29" fmla="*/ 1801 h 1811"/>
                <a:gd name="T30" fmla="*/ 192 w 2618"/>
                <a:gd name="T31" fmla="*/ 1811 h 1811"/>
                <a:gd name="T32" fmla="*/ 0 w 2618"/>
                <a:gd name="T33" fmla="*/ 1794 h 1811"/>
                <a:gd name="T34" fmla="*/ 146 w 2618"/>
                <a:gd name="T35" fmla="*/ 1769 h 1811"/>
                <a:gd name="T36" fmla="*/ 309 w 2618"/>
                <a:gd name="T37" fmla="*/ 1738 h 1811"/>
                <a:gd name="T38" fmla="*/ 488 w 2618"/>
                <a:gd name="T39" fmla="*/ 1699 h 1811"/>
                <a:gd name="T40" fmla="*/ 677 w 2618"/>
                <a:gd name="T41" fmla="*/ 1653 h 1811"/>
                <a:gd name="T42" fmla="*/ 871 w 2618"/>
                <a:gd name="T43" fmla="*/ 1600 h 1811"/>
                <a:gd name="T44" fmla="*/ 1069 w 2618"/>
                <a:gd name="T45" fmla="*/ 1536 h 1811"/>
                <a:gd name="T46" fmla="*/ 1267 w 2618"/>
                <a:gd name="T47" fmla="*/ 1465 h 1811"/>
                <a:gd name="T48" fmla="*/ 1462 w 2618"/>
                <a:gd name="T49" fmla="*/ 1382 h 1811"/>
                <a:gd name="T50" fmla="*/ 1646 w 2618"/>
                <a:gd name="T51" fmla="*/ 1288 h 1811"/>
                <a:gd name="T52" fmla="*/ 1821 w 2618"/>
                <a:gd name="T53" fmla="*/ 1184 h 1811"/>
                <a:gd name="T54" fmla="*/ 1979 w 2618"/>
                <a:gd name="T55" fmla="*/ 1069 h 1811"/>
                <a:gd name="T56" fmla="*/ 2119 w 2618"/>
                <a:gd name="T57" fmla="*/ 942 h 1811"/>
                <a:gd name="T58" fmla="*/ 2235 w 2618"/>
                <a:gd name="T59" fmla="*/ 802 h 1811"/>
                <a:gd name="T60" fmla="*/ 2325 w 2618"/>
                <a:gd name="T61" fmla="*/ 648 h 1811"/>
                <a:gd name="T62" fmla="*/ 2385 w 2618"/>
                <a:gd name="T63" fmla="*/ 480 h 1811"/>
                <a:gd name="T64" fmla="*/ 2410 w 2618"/>
                <a:gd name="T65" fmla="*/ 300 h 1811"/>
                <a:gd name="T66" fmla="*/ 2398 w 2618"/>
                <a:gd name="T67" fmla="*/ 104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8" h="1811">
                  <a:moveTo>
                    <a:pt x="2377" y="0"/>
                  </a:moveTo>
                  <a:lnTo>
                    <a:pt x="2437" y="61"/>
                  </a:lnTo>
                  <a:lnTo>
                    <a:pt x="2491" y="127"/>
                  </a:lnTo>
                  <a:lnTo>
                    <a:pt x="2533" y="196"/>
                  </a:lnTo>
                  <a:lnTo>
                    <a:pt x="2568" y="269"/>
                  </a:lnTo>
                  <a:lnTo>
                    <a:pt x="2595" y="346"/>
                  </a:lnTo>
                  <a:lnTo>
                    <a:pt x="2610" y="423"/>
                  </a:lnTo>
                  <a:lnTo>
                    <a:pt x="2618" y="504"/>
                  </a:lnTo>
                  <a:lnTo>
                    <a:pt x="2618" y="584"/>
                  </a:lnTo>
                  <a:lnTo>
                    <a:pt x="2608" y="665"/>
                  </a:lnTo>
                  <a:lnTo>
                    <a:pt x="2589" y="746"/>
                  </a:lnTo>
                  <a:lnTo>
                    <a:pt x="2560" y="827"/>
                  </a:lnTo>
                  <a:lnTo>
                    <a:pt x="2523" y="905"/>
                  </a:lnTo>
                  <a:lnTo>
                    <a:pt x="2481" y="971"/>
                  </a:lnTo>
                  <a:lnTo>
                    <a:pt x="2429" y="1038"/>
                  </a:lnTo>
                  <a:lnTo>
                    <a:pt x="2364" y="1103"/>
                  </a:lnTo>
                  <a:lnTo>
                    <a:pt x="2287" y="1171"/>
                  </a:lnTo>
                  <a:lnTo>
                    <a:pt x="2198" y="1238"/>
                  </a:lnTo>
                  <a:lnTo>
                    <a:pt x="2100" y="1305"/>
                  </a:lnTo>
                  <a:lnTo>
                    <a:pt x="1993" y="1369"/>
                  </a:lnTo>
                  <a:lnTo>
                    <a:pt x="1877" y="1430"/>
                  </a:lnTo>
                  <a:lnTo>
                    <a:pt x="1752" y="1490"/>
                  </a:lnTo>
                  <a:lnTo>
                    <a:pt x="1621" y="1548"/>
                  </a:lnTo>
                  <a:lnTo>
                    <a:pt x="1481" y="1600"/>
                  </a:lnTo>
                  <a:lnTo>
                    <a:pt x="1337" y="1648"/>
                  </a:lnTo>
                  <a:lnTo>
                    <a:pt x="1185" y="1690"/>
                  </a:lnTo>
                  <a:lnTo>
                    <a:pt x="1029" y="1728"/>
                  </a:lnTo>
                  <a:lnTo>
                    <a:pt x="867" y="1759"/>
                  </a:lnTo>
                  <a:lnTo>
                    <a:pt x="704" y="1784"/>
                  </a:lnTo>
                  <a:lnTo>
                    <a:pt x="534" y="1801"/>
                  </a:lnTo>
                  <a:lnTo>
                    <a:pt x="365" y="1809"/>
                  </a:lnTo>
                  <a:lnTo>
                    <a:pt x="192" y="1811"/>
                  </a:lnTo>
                  <a:lnTo>
                    <a:pt x="19" y="1801"/>
                  </a:lnTo>
                  <a:lnTo>
                    <a:pt x="0" y="1794"/>
                  </a:lnTo>
                  <a:lnTo>
                    <a:pt x="69" y="1782"/>
                  </a:lnTo>
                  <a:lnTo>
                    <a:pt x="146" y="1769"/>
                  </a:lnTo>
                  <a:lnTo>
                    <a:pt x="225" y="1753"/>
                  </a:lnTo>
                  <a:lnTo>
                    <a:pt x="309" y="1738"/>
                  </a:lnTo>
                  <a:lnTo>
                    <a:pt x="396" y="1721"/>
                  </a:lnTo>
                  <a:lnTo>
                    <a:pt x="488" y="1699"/>
                  </a:lnTo>
                  <a:lnTo>
                    <a:pt x="581" y="1678"/>
                  </a:lnTo>
                  <a:lnTo>
                    <a:pt x="677" y="1653"/>
                  </a:lnTo>
                  <a:lnTo>
                    <a:pt x="773" y="1628"/>
                  </a:lnTo>
                  <a:lnTo>
                    <a:pt x="871" y="1600"/>
                  </a:lnTo>
                  <a:lnTo>
                    <a:pt x="971" y="1569"/>
                  </a:lnTo>
                  <a:lnTo>
                    <a:pt x="1069" y="1536"/>
                  </a:lnTo>
                  <a:lnTo>
                    <a:pt x="1169" y="1501"/>
                  </a:lnTo>
                  <a:lnTo>
                    <a:pt x="1267" y="1465"/>
                  </a:lnTo>
                  <a:lnTo>
                    <a:pt x="1365" y="1425"/>
                  </a:lnTo>
                  <a:lnTo>
                    <a:pt x="1462" y="1382"/>
                  </a:lnTo>
                  <a:lnTo>
                    <a:pt x="1556" y="1336"/>
                  </a:lnTo>
                  <a:lnTo>
                    <a:pt x="1646" y="1288"/>
                  </a:lnTo>
                  <a:lnTo>
                    <a:pt x="1737" y="1238"/>
                  </a:lnTo>
                  <a:lnTo>
                    <a:pt x="1821" y="1184"/>
                  </a:lnTo>
                  <a:lnTo>
                    <a:pt x="1902" y="1128"/>
                  </a:lnTo>
                  <a:lnTo>
                    <a:pt x="1979" y="1069"/>
                  </a:lnTo>
                  <a:lnTo>
                    <a:pt x="2052" y="1007"/>
                  </a:lnTo>
                  <a:lnTo>
                    <a:pt x="2119" y="942"/>
                  </a:lnTo>
                  <a:lnTo>
                    <a:pt x="2179" y="873"/>
                  </a:lnTo>
                  <a:lnTo>
                    <a:pt x="2235" y="802"/>
                  </a:lnTo>
                  <a:lnTo>
                    <a:pt x="2283" y="727"/>
                  </a:lnTo>
                  <a:lnTo>
                    <a:pt x="2325" y="648"/>
                  </a:lnTo>
                  <a:lnTo>
                    <a:pt x="2358" y="567"/>
                  </a:lnTo>
                  <a:lnTo>
                    <a:pt x="2385" y="480"/>
                  </a:lnTo>
                  <a:lnTo>
                    <a:pt x="2402" y="392"/>
                  </a:lnTo>
                  <a:lnTo>
                    <a:pt x="2410" y="300"/>
                  </a:lnTo>
                  <a:lnTo>
                    <a:pt x="2410" y="204"/>
                  </a:lnTo>
                  <a:lnTo>
                    <a:pt x="2398" y="104"/>
                  </a:lnTo>
                  <a:lnTo>
                    <a:pt x="2377" y="0"/>
                  </a:lnTo>
                  <a:close/>
                </a:path>
              </a:pathLst>
            </a:custGeom>
            <a:grpFill/>
            <a:ln w="0">
              <a:noFill/>
              <a:prstDash val="solid"/>
              <a:round/>
              <a:headEnd/>
              <a:tailEnd/>
            </a:ln>
          </p:spPr>
          <p:txBody>
            <a:bodyPr/>
            <a:lstStyle/>
            <a:p>
              <a:pPr>
                <a:defRPr/>
              </a:pPr>
              <a:endParaRPr lang="en-GB"/>
            </a:p>
          </p:txBody>
        </p:sp>
        <p:sp>
          <p:nvSpPr>
            <p:cNvPr id="53" name="Freeform 23">
              <a:extLst>
                <a:ext uri="{FF2B5EF4-FFF2-40B4-BE49-F238E27FC236}">
                  <a16:creationId xmlns:a16="http://schemas.microsoft.com/office/drawing/2014/main" id="{00FCE7EC-5A8E-4913-AD73-291C0E10D245}"/>
                </a:ext>
              </a:extLst>
            </p:cNvPr>
            <p:cNvSpPr>
              <a:spLocks/>
            </p:cNvSpPr>
            <p:nvPr/>
          </p:nvSpPr>
          <p:spPr bwMode="auto">
            <a:xfrm>
              <a:off x="1702" y="1395"/>
              <a:ext cx="2764" cy="1076"/>
            </a:xfrm>
            <a:custGeom>
              <a:avLst/>
              <a:gdLst>
                <a:gd name="T0" fmla="*/ 2852 w 5528"/>
                <a:gd name="T1" fmla="*/ 1 h 2153"/>
                <a:gd name="T2" fmla="*/ 3229 w 5528"/>
                <a:gd name="T3" fmla="*/ 25 h 2153"/>
                <a:gd name="T4" fmla="*/ 3587 w 5528"/>
                <a:gd name="T5" fmla="*/ 71 h 2153"/>
                <a:gd name="T6" fmla="*/ 3924 w 5528"/>
                <a:gd name="T7" fmla="*/ 140 h 2153"/>
                <a:gd name="T8" fmla="*/ 4233 w 5528"/>
                <a:gd name="T9" fmla="*/ 232 h 2153"/>
                <a:gd name="T10" fmla="*/ 4518 w 5528"/>
                <a:gd name="T11" fmla="*/ 344 h 2153"/>
                <a:gd name="T12" fmla="*/ 4772 w 5528"/>
                <a:gd name="T13" fmla="*/ 474 h 2153"/>
                <a:gd name="T14" fmla="*/ 4993 w 5528"/>
                <a:gd name="T15" fmla="*/ 622 h 2153"/>
                <a:gd name="T16" fmla="*/ 5180 w 5528"/>
                <a:gd name="T17" fmla="*/ 788 h 2153"/>
                <a:gd name="T18" fmla="*/ 5330 w 5528"/>
                <a:gd name="T19" fmla="*/ 969 h 2153"/>
                <a:gd name="T20" fmla="*/ 5440 w 5528"/>
                <a:gd name="T21" fmla="*/ 1165 h 2153"/>
                <a:gd name="T22" fmla="*/ 5507 w 5528"/>
                <a:gd name="T23" fmla="*/ 1372 h 2153"/>
                <a:gd name="T24" fmla="*/ 5528 w 5528"/>
                <a:gd name="T25" fmla="*/ 1593 h 2153"/>
                <a:gd name="T26" fmla="*/ 5517 w 5528"/>
                <a:gd name="T27" fmla="*/ 1755 h 2153"/>
                <a:gd name="T28" fmla="*/ 5484 w 5528"/>
                <a:gd name="T29" fmla="*/ 1905 h 2153"/>
                <a:gd name="T30" fmla="*/ 5426 w 5528"/>
                <a:gd name="T31" fmla="*/ 2038 h 2153"/>
                <a:gd name="T32" fmla="*/ 5343 w 5528"/>
                <a:gd name="T33" fmla="*/ 2153 h 2153"/>
                <a:gd name="T34" fmla="*/ 5366 w 5528"/>
                <a:gd name="T35" fmla="*/ 2113 h 2153"/>
                <a:gd name="T36" fmla="*/ 5418 w 5528"/>
                <a:gd name="T37" fmla="*/ 1911 h 2153"/>
                <a:gd name="T38" fmla="*/ 5430 w 5528"/>
                <a:gd name="T39" fmla="*/ 1724 h 2153"/>
                <a:gd name="T40" fmla="*/ 5405 w 5528"/>
                <a:gd name="T41" fmla="*/ 1551 h 2153"/>
                <a:gd name="T42" fmla="*/ 5345 w 5528"/>
                <a:gd name="T43" fmla="*/ 1393 h 2153"/>
                <a:gd name="T44" fmla="*/ 5255 w 5528"/>
                <a:gd name="T45" fmla="*/ 1247 h 2153"/>
                <a:gd name="T46" fmla="*/ 5138 w 5528"/>
                <a:gd name="T47" fmla="*/ 1117 h 2153"/>
                <a:gd name="T48" fmla="*/ 4999 w 5528"/>
                <a:gd name="T49" fmla="*/ 997 h 2153"/>
                <a:gd name="T50" fmla="*/ 4837 w 5528"/>
                <a:gd name="T51" fmla="*/ 890 h 2153"/>
                <a:gd name="T52" fmla="*/ 4661 w 5528"/>
                <a:gd name="T53" fmla="*/ 794 h 2153"/>
                <a:gd name="T54" fmla="*/ 4470 w 5528"/>
                <a:gd name="T55" fmla="*/ 709 h 2153"/>
                <a:gd name="T56" fmla="*/ 4272 w 5528"/>
                <a:gd name="T57" fmla="*/ 634 h 2153"/>
                <a:gd name="T58" fmla="*/ 4064 w 5528"/>
                <a:gd name="T59" fmla="*/ 569 h 2153"/>
                <a:gd name="T60" fmla="*/ 3855 w 5528"/>
                <a:gd name="T61" fmla="*/ 513 h 2153"/>
                <a:gd name="T62" fmla="*/ 3645 w 5528"/>
                <a:gd name="T63" fmla="*/ 467 h 2153"/>
                <a:gd name="T64" fmla="*/ 3441 w 5528"/>
                <a:gd name="T65" fmla="*/ 428 h 2153"/>
                <a:gd name="T66" fmla="*/ 3241 w 5528"/>
                <a:gd name="T67" fmla="*/ 398 h 2153"/>
                <a:gd name="T68" fmla="*/ 3054 w 5528"/>
                <a:gd name="T69" fmla="*/ 374 h 2153"/>
                <a:gd name="T70" fmla="*/ 2879 w 5528"/>
                <a:gd name="T71" fmla="*/ 357 h 2153"/>
                <a:gd name="T72" fmla="*/ 2723 w 5528"/>
                <a:gd name="T73" fmla="*/ 348 h 2153"/>
                <a:gd name="T74" fmla="*/ 2587 w 5528"/>
                <a:gd name="T75" fmla="*/ 342 h 2153"/>
                <a:gd name="T76" fmla="*/ 2331 w 5528"/>
                <a:gd name="T77" fmla="*/ 340 h 2153"/>
                <a:gd name="T78" fmla="*/ 2089 w 5528"/>
                <a:gd name="T79" fmla="*/ 338 h 2153"/>
                <a:gd name="T80" fmla="*/ 1854 w 5528"/>
                <a:gd name="T81" fmla="*/ 344 h 2153"/>
                <a:gd name="T82" fmla="*/ 1623 w 5528"/>
                <a:gd name="T83" fmla="*/ 355 h 2153"/>
                <a:gd name="T84" fmla="*/ 1388 w 5528"/>
                <a:gd name="T85" fmla="*/ 378 h 2153"/>
                <a:gd name="T86" fmla="*/ 1146 w 5528"/>
                <a:gd name="T87" fmla="*/ 413 h 2153"/>
                <a:gd name="T88" fmla="*/ 892 w 5528"/>
                <a:gd name="T89" fmla="*/ 463 h 2153"/>
                <a:gd name="T90" fmla="*/ 619 w 5528"/>
                <a:gd name="T91" fmla="*/ 532 h 2153"/>
                <a:gd name="T92" fmla="*/ 325 w 5528"/>
                <a:gd name="T93" fmla="*/ 619 h 2153"/>
                <a:gd name="T94" fmla="*/ 0 w 5528"/>
                <a:gd name="T95" fmla="*/ 728 h 2153"/>
                <a:gd name="T96" fmla="*/ 17 w 5528"/>
                <a:gd name="T97" fmla="*/ 719 h 2153"/>
                <a:gd name="T98" fmla="*/ 67 w 5528"/>
                <a:gd name="T99" fmla="*/ 686 h 2153"/>
                <a:gd name="T100" fmla="*/ 148 w 5528"/>
                <a:gd name="T101" fmla="*/ 638 h 2153"/>
                <a:gd name="T102" fmla="*/ 259 w 5528"/>
                <a:gd name="T103" fmla="*/ 576 h 2153"/>
                <a:gd name="T104" fmla="*/ 402 w 5528"/>
                <a:gd name="T105" fmla="*/ 505 h 2153"/>
                <a:gd name="T106" fmla="*/ 571 w 5528"/>
                <a:gd name="T107" fmla="*/ 428 h 2153"/>
                <a:gd name="T108" fmla="*/ 769 w 5528"/>
                <a:gd name="T109" fmla="*/ 348 h 2153"/>
                <a:gd name="T110" fmla="*/ 994 w 5528"/>
                <a:gd name="T111" fmla="*/ 269 h 2153"/>
                <a:gd name="T112" fmla="*/ 1244 w 5528"/>
                <a:gd name="T113" fmla="*/ 194 h 2153"/>
                <a:gd name="T114" fmla="*/ 1521 w 5528"/>
                <a:gd name="T115" fmla="*/ 125 h 2153"/>
                <a:gd name="T116" fmla="*/ 1819 w 5528"/>
                <a:gd name="T117" fmla="*/ 69 h 2153"/>
                <a:gd name="T118" fmla="*/ 2142 w 5528"/>
                <a:gd name="T119" fmla="*/ 26 h 2153"/>
                <a:gd name="T120" fmla="*/ 2487 w 5528"/>
                <a:gd name="T121" fmla="*/ 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28" h="2153">
                  <a:moveTo>
                    <a:pt x="2668" y="0"/>
                  </a:moveTo>
                  <a:lnTo>
                    <a:pt x="2852" y="1"/>
                  </a:lnTo>
                  <a:lnTo>
                    <a:pt x="3043" y="9"/>
                  </a:lnTo>
                  <a:lnTo>
                    <a:pt x="3229" y="25"/>
                  </a:lnTo>
                  <a:lnTo>
                    <a:pt x="3412" y="46"/>
                  </a:lnTo>
                  <a:lnTo>
                    <a:pt x="3587" y="71"/>
                  </a:lnTo>
                  <a:lnTo>
                    <a:pt x="3758" y="103"/>
                  </a:lnTo>
                  <a:lnTo>
                    <a:pt x="3924" y="140"/>
                  </a:lnTo>
                  <a:lnTo>
                    <a:pt x="4082" y="184"/>
                  </a:lnTo>
                  <a:lnTo>
                    <a:pt x="4233" y="232"/>
                  </a:lnTo>
                  <a:lnTo>
                    <a:pt x="4380" y="286"/>
                  </a:lnTo>
                  <a:lnTo>
                    <a:pt x="4518" y="344"/>
                  </a:lnTo>
                  <a:lnTo>
                    <a:pt x="4649" y="407"/>
                  </a:lnTo>
                  <a:lnTo>
                    <a:pt x="4772" y="474"/>
                  </a:lnTo>
                  <a:lnTo>
                    <a:pt x="4886" y="546"/>
                  </a:lnTo>
                  <a:lnTo>
                    <a:pt x="4993" y="622"/>
                  </a:lnTo>
                  <a:lnTo>
                    <a:pt x="5091" y="703"/>
                  </a:lnTo>
                  <a:lnTo>
                    <a:pt x="5180" y="788"/>
                  </a:lnTo>
                  <a:lnTo>
                    <a:pt x="5259" y="876"/>
                  </a:lnTo>
                  <a:lnTo>
                    <a:pt x="5330" y="969"/>
                  </a:lnTo>
                  <a:lnTo>
                    <a:pt x="5390" y="1065"/>
                  </a:lnTo>
                  <a:lnTo>
                    <a:pt x="5440" y="1165"/>
                  </a:lnTo>
                  <a:lnTo>
                    <a:pt x="5478" y="1267"/>
                  </a:lnTo>
                  <a:lnTo>
                    <a:pt x="5507" y="1372"/>
                  </a:lnTo>
                  <a:lnTo>
                    <a:pt x="5522" y="1482"/>
                  </a:lnTo>
                  <a:lnTo>
                    <a:pt x="5528" y="1593"/>
                  </a:lnTo>
                  <a:lnTo>
                    <a:pt x="5526" y="1674"/>
                  </a:lnTo>
                  <a:lnTo>
                    <a:pt x="5517" y="1755"/>
                  </a:lnTo>
                  <a:lnTo>
                    <a:pt x="5503" y="1832"/>
                  </a:lnTo>
                  <a:lnTo>
                    <a:pt x="5484" y="1905"/>
                  </a:lnTo>
                  <a:lnTo>
                    <a:pt x="5457" y="1974"/>
                  </a:lnTo>
                  <a:lnTo>
                    <a:pt x="5426" y="2038"/>
                  </a:lnTo>
                  <a:lnTo>
                    <a:pt x="5388" y="2097"/>
                  </a:lnTo>
                  <a:lnTo>
                    <a:pt x="5343" y="2153"/>
                  </a:lnTo>
                  <a:lnTo>
                    <a:pt x="5357" y="2132"/>
                  </a:lnTo>
                  <a:lnTo>
                    <a:pt x="5366" y="2113"/>
                  </a:lnTo>
                  <a:lnTo>
                    <a:pt x="5399" y="2009"/>
                  </a:lnTo>
                  <a:lnTo>
                    <a:pt x="5418" y="1911"/>
                  </a:lnTo>
                  <a:lnTo>
                    <a:pt x="5430" y="1815"/>
                  </a:lnTo>
                  <a:lnTo>
                    <a:pt x="5430" y="1724"/>
                  </a:lnTo>
                  <a:lnTo>
                    <a:pt x="5422" y="1636"/>
                  </a:lnTo>
                  <a:lnTo>
                    <a:pt x="5405" y="1551"/>
                  </a:lnTo>
                  <a:lnTo>
                    <a:pt x="5378" y="1470"/>
                  </a:lnTo>
                  <a:lnTo>
                    <a:pt x="5345" y="1393"/>
                  </a:lnTo>
                  <a:lnTo>
                    <a:pt x="5303" y="1319"/>
                  </a:lnTo>
                  <a:lnTo>
                    <a:pt x="5255" y="1247"/>
                  </a:lnTo>
                  <a:lnTo>
                    <a:pt x="5199" y="1180"/>
                  </a:lnTo>
                  <a:lnTo>
                    <a:pt x="5138" y="1117"/>
                  </a:lnTo>
                  <a:lnTo>
                    <a:pt x="5070" y="1055"/>
                  </a:lnTo>
                  <a:lnTo>
                    <a:pt x="4999" y="997"/>
                  </a:lnTo>
                  <a:lnTo>
                    <a:pt x="4920" y="942"/>
                  </a:lnTo>
                  <a:lnTo>
                    <a:pt x="4837" y="890"/>
                  </a:lnTo>
                  <a:lnTo>
                    <a:pt x="4751" y="840"/>
                  </a:lnTo>
                  <a:lnTo>
                    <a:pt x="4661" y="794"/>
                  </a:lnTo>
                  <a:lnTo>
                    <a:pt x="4568" y="749"/>
                  </a:lnTo>
                  <a:lnTo>
                    <a:pt x="4470" y="709"/>
                  </a:lnTo>
                  <a:lnTo>
                    <a:pt x="4372" y="671"/>
                  </a:lnTo>
                  <a:lnTo>
                    <a:pt x="4272" y="634"/>
                  </a:lnTo>
                  <a:lnTo>
                    <a:pt x="4168" y="599"/>
                  </a:lnTo>
                  <a:lnTo>
                    <a:pt x="4064" y="569"/>
                  </a:lnTo>
                  <a:lnTo>
                    <a:pt x="3960" y="540"/>
                  </a:lnTo>
                  <a:lnTo>
                    <a:pt x="3855" y="513"/>
                  </a:lnTo>
                  <a:lnTo>
                    <a:pt x="3751" y="488"/>
                  </a:lnTo>
                  <a:lnTo>
                    <a:pt x="3645" y="467"/>
                  </a:lnTo>
                  <a:lnTo>
                    <a:pt x="3543" y="446"/>
                  </a:lnTo>
                  <a:lnTo>
                    <a:pt x="3441" y="428"/>
                  </a:lnTo>
                  <a:lnTo>
                    <a:pt x="3339" y="411"/>
                  </a:lnTo>
                  <a:lnTo>
                    <a:pt x="3241" y="398"/>
                  </a:lnTo>
                  <a:lnTo>
                    <a:pt x="3147" y="384"/>
                  </a:lnTo>
                  <a:lnTo>
                    <a:pt x="3054" y="374"/>
                  </a:lnTo>
                  <a:lnTo>
                    <a:pt x="2964" y="365"/>
                  </a:lnTo>
                  <a:lnTo>
                    <a:pt x="2879" y="357"/>
                  </a:lnTo>
                  <a:lnTo>
                    <a:pt x="2798" y="351"/>
                  </a:lnTo>
                  <a:lnTo>
                    <a:pt x="2723" y="348"/>
                  </a:lnTo>
                  <a:lnTo>
                    <a:pt x="2652" y="344"/>
                  </a:lnTo>
                  <a:lnTo>
                    <a:pt x="2587" y="342"/>
                  </a:lnTo>
                  <a:lnTo>
                    <a:pt x="2458" y="340"/>
                  </a:lnTo>
                  <a:lnTo>
                    <a:pt x="2331" y="340"/>
                  </a:lnTo>
                  <a:lnTo>
                    <a:pt x="2208" y="338"/>
                  </a:lnTo>
                  <a:lnTo>
                    <a:pt x="2089" y="338"/>
                  </a:lnTo>
                  <a:lnTo>
                    <a:pt x="1971" y="340"/>
                  </a:lnTo>
                  <a:lnTo>
                    <a:pt x="1854" y="344"/>
                  </a:lnTo>
                  <a:lnTo>
                    <a:pt x="1739" y="348"/>
                  </a:lnTo>
                  <a:lnTo>
                    <a:pt x="1623" y="355"/>
                  </a:lnTo>
                  <a:lnTo>
                    <a:pt x="1506" y="365"/>
                  </a:lnTo>
                  <a:lnTo>
                    <a:pt x="1388" y="378"/>
                  </a:lnTo>
                  <a:lnTo>
                    <a:pt x="1269" y="394"/>
                  </a:lnTo>
                  <a:lnTo>
                    <a:pt x="1146" y="413"/>
                  </a:lnTo>
                  <a:lnTo>
                    <a:pt x="1021" y="436"/>
                  </a:lnTo>
                  <a:lnTo>
                    <a:pt x="892" y="463"/>
                  </a:lnTo>
                  <a:lnTo>
                    <a:pt x="759" y="496"/>
                  </a:lnTo>
                  <a:lnTo>
                    <a:pt x="619" y="532"/>
                  </a:lnTo>
                  <a:lnTo>
                    <a:pt x="475" y="572"/>
                  </a:lnTo>
                  <a:lnTo>
                    <a:pt x="325" y="619"/>
                  </a:lnTo>
                  <a:lnTo>
                    <a:pt x="167" y="671"/>
                  </a:lnTo>
                  <a:lnTo>
                    <a:pt x="0" y="728"/>
                  </a:lnTo>
                  <a:lnTo>
                    <a:pt x="3" y="726"/>
                  </a:lnTo>
                  <a:lnTo>
                    <a:pt x="17" y="719"/>
                  </a:lnTo>
                  <a:lnTo>
                    <a:pt x="38" y="705"/>
                  </a:lnTo>
                  <a:lnTo>
                    <a:pt x="67" y="686"/>
                  </a:lnTo>
                  <a:lnTo>
                    <a:pt x="103" y="665"/>
                  </a:lnTo>
                  <a:lnTo>
                    <a:pt x="148" y="638"/>
                  </a:lnTo>
                  <a:lnTo>
                    <a:pt x="200" y="609"/>
                  </a:lnTo>
                  <a:lnTo>
                    <a:pt x="259" y="576"/>
                  </a:lnTo>
                  <a:lnTo>
                    <a:pt x="327" y="542"/>
                  </a:lnTo>
                  <a:lnTo>
                    <a:pt x="402" y="505"/>
                  </a:lnTo>
                  <a:lnTo>
                    <a:pt x="482" y="467"/>
                  </a:lnTo>
                  <a:lnTo>
                    <a:pt x="571" y="428"/>
                  </a:lnTo>
                  <a:lnTo>
                    <a:pt x="667" y="388"/>
                  </a:lnTo>
                  <a:lnTo>
                    <a:pt x="769" y="348"/>
                  </a:lnTo>
                  <a:lnTo>
                    <a:pt x="879" y="307"/>
                  </a:lnTo>
                  <a:lnTo>
                    <a:pt x="994" y="269"/>
                  </a:lnTo>
                  <a:lnTo>
                    <a:pt x="1117" y="230"/>
                  </a:lnTo>
                  <a:lnTo>
                    <a:pt x="1244" y="194"/>
                  </a:lnTo>
                  <a:lnTo>
                    <a:pt x="1379" y="157"/>
                  </a:lnTo>
                  <a:lnTo>
                    <a:pt x="1521" y="125"/>
                  </a:lnTo>
                  <a:lnTo>
                    <a:pt x="1667" y="96"/>
                  </a:lnTo>
                  <a:lnTo>
                    <a:pt x="1819" y="69"/>
                  </a:lnTo>
                  <a:lnTo>
                    <a:pt x="1979" y="46"/>
                  </a:lnTo>
                  <a:lnTo>
                    <a:pt x="2142" y="26"/>
                  </a:lnTo>
                  <a:lnTo>
                    <a:pt x="2312" y="13"/>
                  </a:lnTo>
                  <a:lnTo>
                    <a:pt x="2487" y="3"/>
                  </a:lnTo>
                  <a:lnTo>
                    <a:pt x="2668" y="0"/>
                  </a:lnTo>
                  <a:close/>
                </a:path>
              </a:pathLst>
            </a:custGeom>
            <a:grpFill/>
            <a:ln w="0">
              <a:noFill/>
              <a:prstDash val="solid"/>
              <a:round/>
              <a:headEnd/>
              <a:tailEnd/>
            </a:ln>
          </p:spPr>
          <p:txBody>
            <a:bodyPr/>
            <a:lstStyle/>
            <a:p>
              <a:pPr>
                <a:defRPr/>
              </a:pPr>
              <a:endParaRPr lang="en-GB"/>
            </a:p>
          </p:txBody>
        </p:sp>
      </p:grpSp>
      <p:sp>
        <p:nvSpPr>
          <p:cNvPr id="4" name="Title 1"/>
          <p:cNvSpPr>
            <a:spLocks noGrp="1"/>
          </p:cNvSpPr>
          <p:nvPr>
            <p:ph type="ctrTitle"/>
          </p:nvPr>
        </p:nvSpPr>
        <p:spPr>
          <a:xfrm>
            <a:off x="912284" y="2744599"/>
            <a:ext cx="10801349" cy="1894076"/>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912285" y="4144860"/>
            <a:ext cx="10814604" cy="498393"/>
          </a:xfrm>
          <a:prstGeom prst="rect">
            <a:avLst/>
          </a:prstGeom>
        </p:spPr>
        <p:txBody>
          <a:bodyPr/>
          <a:lstStyle>
            <a:lvl1pPr>
              <a:defRPr sz="26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9827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7">
            <a:extLst>
              <a:ext uri="{FF2B5EF4-FFF2-40B4-BE49-F238E27FC236}">
                <a16:creationId xmlns:a16="http://schemas.microsoft.com/office/drawing/2014/main" id="{4FA9B841-1001-4A70-A256-492DA98D4876}"/>
              </a:ext>
            </a:extLst>
          </p:cNvPr>
          <p:cNvGrpSpPr>
            <a:grpSpLocks/>
          </p:cNvGrpSpPr>
          <p:nvPr userDrawn="1"/>
        </p:nvGrpSpPr>
        <p:grpSpPr bwMode="auto">
          <a:xfrm>
            <a:off x="903288" y="6553200"/>
            <a:ext cx="3463925" cy="127000"/>
            <a:chOff x="732693" y="6371356"/>
            <a:chExt cx="2371790" cy="88718"/>
          </a:xfrm>
        </p:grpSpPr>
        <p:sp>
          <p:nvSpPr>
            <p:cNvPr id="1030" name="Freeform 6">
              <a:extLst>
                <a:ext uri="{FF2B5EF4-FFF2-40B4-BE49-F238E27FC236}">
                  <a16:creationId xmlns:a16="http://schemas.microsoft.com/office/drawing/2014/main" id="{C4607499-554A-4CBA-BD55-DF55695BD440}"/>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1" name="Freeform 7">
              <a:extLst>
                <a:ext uri="{FF2B5EF4-FFF2-40B4-BE49-F238E27FC236}">
                  <a16:creationId xmlns:a16="http://schemas.microsoft.com/office/drawing/2014/main" id="{445376B3-A390-4255-8683-09703D2F6D26}"/>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2" name="Freeform 8">
              <a:extLst>
                <a:ext uri="{FF2B5EF4-FFF2-40B4-BE49-F238E27FC236}">
                  <a16:creationId xmlns:a16="http://schemas.microsoft.com/office/drawing/2014/main" id="{A37AD4D5-F9F7-45A2-89E7-BA4832973A1C}"/>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63377D98-8BC7-4078-AD68-7687487A63E7}"/>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4" name="Freeform 10">
              <a:extLst>
                <a:ext uri="{FF2B5EF4-FFF2-40B4-BE49-F238E27FC236}">
                  <a16:creationId xmlns:a16="http://schemas.microsoft.com/office/drawing/2014/main" id="{BF77156E-8CA2-42DD-BF65-D81C56A6C74E}"/>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5" name="Freeform 11">
              <a:extLst>
                <a:ext uri="{FF2B5EF4-FFF2-40B4-BE49-F238E27FC236}">
                  <a16:creationId xmlns:a16="http://schemas.microsoft.com/office/drawing/2014/main" id="{7669B7A0-9CA1-4281-AA65-51252EA1E9DA}"/>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6" name="Rectangle 12">
              <a:extLst>
                <a:ext uri="{FF2B5EF4-FFF2-40B4-BE49-F238E27FC236}">
                  <a16:creationId xmlns:a16="http://schemas.microsoft.com/office/drawing/2014/main" id="{ED4B9AE9-F932-4EA8-AF50-AA63D169E814}"/>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37" name="Freeform 13">
              <a:extLst>
                <a:ext uri="{FF2B5EF4-FFF2-40B4-BE49-F238E27FC236}">
                  <a16:creationId xmlns:a16="http://schemas.microsoft.com/office/drawing/2014/main" id="{172C62C7-AD80-44EE-B25F-5F723D58CBBA}"/>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8" name="Freeform 14">
              <a:extLst>
                <a:ext uri="{FF2B5EF4-FFF2-40B4-BE49-F238E27FC236}">
                  <a16:creationId xmlns:a16="http://schemas.microsoft.com/office/drawing/2014/main" id="{2444C4E2-3C47-4699-8D4A-F4DEE7C45AC2}"/>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9" name="Freeform 15">
              <a:extLst>
                <a:ext uri="{FF2B5EF4-FFF2-40B4-BE49-F238E27FC236}">
                  <a16:creationId xmlns:a16="http://schemas.microsoft.com/office/drawing/2014/main" id="{32C3DBB6-0545-4610-8AF6-E0C43F76D409}"/>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0" name="Freeform 16">
              <a:extLst>
                <a:ext uri="{FF2B5EF4-FFF2-40B4-BE49-F238E27FC236}">
                  <a16:creationId xmlns:a16="http://schemas.microsoft.com/office/drawing/2014/main" id="{D0A772B9-00AD-47C2-851F-F6D899868582}"/>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1" name="Freeform 17">
              <a:extLst>
                <a:ext uri="{FF2B5EF4-FFF2-40B4-BE49-F238E27FC236}">
                  <a16:creationId xmlns:a16="http://schemas.microsoft.com/office/drawing/2014/main" id="{616A2ED3-40B0-42F4-8393-1706C8D033FD}"/>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2" name="Freeform 18">
              <a:extLst>
                <a:ext uri="{FF2B5EF4-FFF2-40B4-BE49-F238E27FC236}">
                  <a16:creationId xmlns:a16="http://schemas.microsoft.com/office/drawing/2014/main" id="{06293A6C-F933-4BB2-9DBD-862CF50E03F3}"/>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3" name="Freeform 19">
              <a:extLst>
                <a:ext uri="{FF2B5EF4-FFF2-40B4-BE49-F238E27FC236}">
                  <a16:creationId xmlns:a16="http://schemas.microsoft.com/office/drawing/2014/main" id="{2D5D43FE-CDCA-482A-B616-A6EDABCAA55C}"/>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4" name="Rectangle 20">
              <a:extLst>
                <a:ext uri="{FF2B5EF4-FFF2-40B4-BE49-F238E27FC236}">
                  <a16:creationId xmlns:a16="http://schemas.microsoft.com/office/drawing/2014/main" id="{B345B29A-49A3-4D84-A7B0-DC31D8131006}"/>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45" name="Freeform 21">
              <a:extLst>
                <a:ext uri="{FF2B5EF4-FFF2-40B4-BE49-F238E27FC236}">
                  <a16:creationId xmlns:a16="http://schemas.microsoft.com/office/drawing/2014/main" id="{291AFA23-93E5-4C28-AECF-2CAC0A993FA8}"/>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6" name="Freeform 22">
              <a:extLst>
                <a:ext uri="{FF2B5EF4-FFF2-40B4-BE49-F238E27FC236}">
                  <a16:creationId xmlns:a16="http://schemas.microsoft.com/office/drawing/2014/main" id="{9F505EB8-4133-49CD-A522-2A6693A21DEF}"/>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7" name="Freeform 23">
              <a:extLst>
                <a:ext uri="{FF2B5EF4-FFF2-40B4-BE49-F238E27FC236}">
                  <a16:creationId xmlns:a16="http://schemas.microsoft.com/office/drawing/2014/main" id="{3F0E2415-E417-4A30-A704-005B6BA7E973}"/>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8" name="Freeform 24">
              <a:extLst>
                <a:ext uri="{FF2B5EF4-FFF2-40B4-BE49-F238E27FC236}">
                  <a16:creationId xmlns:a16="http://schemas.microsoft.com/office/drawing/2014/main" id="{9B9E19E0-4D21-454A-A998-978BAED05F10}"/>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9" name="Freeform 25">
              <a:extLst>
                <a:ext uri="{FF2B5EF4-FFF2-40B4-BE49-F238E27FC236}">
                  <a16:creationId xmlns:a16="http://schemas.microsoft.com/office/drawing/2014/main" id="{88A635BD-0E58-4F3E-9341-4491DD68AD4A}"/>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0" name="Freeform 26">
              <a:extLst>
                <a:ext uri="{FF2B5EF4-FFF2-40B4-BE49-F238E27FC236}">
                  <a16:creationId xmlns:a16="http://schemas.microsoft.com/office/drawing/2014/main" id="{165D9DD2-848B-4D4A-9BDE-32E97E5E1025}"/>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1" name="Freeform 27">
              <a:extLst>
                <a:ext uri="{FF2B5EF4-FFF2-40B4-BE49-F238E27FC236}">
                  <a16:creationId xmlns:a16="http://schemas.microsoft.com/office/drawing/2014/main" id="{55350C24-575E-4F77-8967-7CB07BF2512F}"/>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2" name="Freeform 28">
              <a:extLst>
                <a:ext uri="{FF2B5EF4-FFF2-40B4-BE49-F238E27FC236}">
                  <a16:creationId xmlns:a16="http://schemas.microsoft.com/office/drawing/2014/main" id="{B2534555-2B5B-41B0-B793-3F1047E9DC60}"/>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3" name="Freeform 29">
              <a:extLst>
                <a:ext uri="{FF2B5EF4-FFF2-40B4-BE49-F238E27FC236}">
                  <a16:creationId xmlns:a16="http://schemas.microsoft.com/office/drawing/2014/main" id="{00F242C6-56FF-44D8-8ED4-39FBE7DD105D}"/>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4" name="Freeform 30">
              <a:extLst>
                <a:ext uri="{FF2B5EF4-FFF2-40B4-BE49-F238E27FC236}">
                  <a16:creationId xmlns:a16="http://schemas.microsoft.com/office/drawing/2014/main" id="{C8E268DA-7D66-46F0-995B-5B3B0EDA7DDD}"/>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5" name="Rectangle 31">
              <a:extLst>
                <a:ext uri="{FF2B5EF4-FFF2-40B4-BE49-F238E27FC236}">
                  <a16:creationId xmlns:a16="http://schemas.microsoft.com/office/drawing/2014/main" id="{CB2E042C-72EA-4FC8-A808-A5BCF8B0572B}"/>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1027" name="Picture 2">
            <a:extLst>
              <a:ext uri="{FF2B5EF4-FFF2-40B4-BE49-F238E27FC236}">
                <a16:creationId xmlns:a16="http://schemas.microsoft.com/office/drawing/2014/main" id="{ACBCDB49-998F-4786-B7BB-D26FD7A278E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344150" y="5937250"/>
            <a:ext cx="15335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a:extLst>
              <a:ext uri="{FF2B5EF4-FFF2-40B4-BE49-F238E27FC236}">
                <a16:creationId xmlns:a16="http://schemas.microsoft.com/office/drawing/2014/main" id="{9B7CC959-A05C-4B52-AEEE-C6D8E3B30396}"/>
              </a:ext>
            </a:extLst>
          </p:cNvPr>
          <p:cNvSpPr/>
          <p:nvPr userDrawn="1"/>
        </p:nvSpPr>
        <p:spPr>
          <a:xfrm>
            <a:off x="0"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9" name="Freeform 631">
            <a:extLst>
              <a:ext uri="{FF2B5EF4-FFF2-40B4-BE49-F238E27FC236}">
                <a16:creationId xmlns:a16="http://schemas.microsoft.com/office/drawing/2014/main" id="{6A2E1735-BF82-46E1-98CA-AB51CBFA0D18}"/>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04" r:id="rId1"/>
    <p:sldLayoutId id="2147483808" r:id="rId2"/>
    <p:sldLayoutId id="2147483800" r:id="rId3"/>
  </p:sldLayoutIdLst>
  <p:hf hdr="0" ftr="0" dt="0"/>
  <p:txStyles>
    <p:title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CDF24AB9-2E1E-4152-9BE6-6CAEDD5300EC}"/>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2022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9" name="Text Placeholder 4">
            <a:extLst>
              <a:ext uri="{FF2B5EF4-FFF2-40B4-BE49-F238E27FC236}">
                <a16:creationId xmlns:a16="http://schemas.microsoft.com/office/drawing/2014/main" id="{894D996F-3EA2-45B0-8D21-943A804F5108}"/>
              </a:ext>
            </a:extLst>
          </p:cNvPr>
          <p:cNvSpPr txBox="1">
            <a:spLocks/>
          </p:cNvSpPr>
          <p:nvPr/>
        </p:nvSpPr>
        <p:spPr>
          <a:xfrm>
            <a:off x="788924" y="2348880"/>
            <a:ext cx="4803020" cy="195258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rgbClr val="A0DBE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fontAlgn="base"/>
            <a:r>
              <a:rPr lang="ar-IQ" sz="3600" b="1" i="0" u="none" strike="noStrike" dirty="0">
                <a:solidFill>
                  <a:srgbClr val="232762"/>
                </a:solidFill>
                <a:effectLst/>
                <a:latin typeface="Segoe UI" panose="020B0502040204020203" pitchFamily="34" charset="0"/>
                <a:cs typeface="Arial" panose="020B0604020202020204" pitchFamily="34" charset="0"/>
              </a:rPr>
              <a:t>مرض الفيروس التاجي 2019</a:t>
            </a:r>
            <a:br>
              <a:rPr lang="en-US" sz="3600" b="1" i="0" u="none" strike="noStrike" dirty="0">
                <a:solidFill>
                  <a:srgbClr val="232762"/>
                </a:solidFill>
                <a:effectLst/>
                <a:latin typeface="Segoe UI" panose="020B0502040204020203" pitchFamily="34" charset="0"/>
                <a:cs typeface="Arial" panose="020B0604020202020204" pitchFamily="34" charset="0"/>
              </a:rPr>
            </a:br>
            <a:r>
              <a:rPr lang="en-US" sz="3600" b="1" i="0" u="none" strike="noStrike" dirty="0">
                <a:solidFill>
                  <a:srgbClr val="232762"/>
                </a:solidFill>
                <a:effectLst/>
                <a:latin typeface="Arial" panose="020B0604020202020204" pitchFamily="34" charset="0"/>
              </a:rPr>
              <a:t>(</a:t>
            </a:r>
            <a:r>
              <a:rPr lang="en-GB" sz="3600" b="1" i="0" u="none" strike="noStrike" dirty="0">
                <a:solidFill>
                  <a:srgbClr val="232762"/>
                </a:solidFill>
                <a:effectLst/>
                <a:latin typeface="Arial" panose="020B0604020202020204" pitchFamily="34" charset="0"/>
              </a:rPr>
              <a:t>COVID-19)</a:t>
            </a:r>
            <a:r>
              <a:rPr lang="en-US" sz="3600" b="0" i="0" dirty="0">
                <a:solidFill>
                  <a:srgbClr val="000000"/>
                </a:solidFill>
                <a:effectLst/>
                <a:latin typeface="Arial" panose="020B0604020202020204" pitchFamily="34" charset="0"/>
              </a:rPr>
              <a:t>​</a:t>
            </a:r>
            <a:endParaRPr lang="en-US" sz="3600" b="0" i="0" dirty="0">
              <a:solidFill>
                <a:srgbClr val="000000"/>
              </a:solidFill>
              <a:effectLst/>
              <a:latin typeface="Segoe UI" panose="020B0502040204020203" pitchFamily="34" charset="0"/>
            </a:endParaRPr>
          </a:p>
          <a:p>
            <a:pPr algn="r" rtl="1" fontAlgn="base"/>
            <a:r>
              <a:rPr lang="ar-IQ" sz="3600" b="1" i="0" u="none" strike="noStrike" dirty="0">
                <a:solidFill>
                  <a:srgbClr val="232762"/>
                </a:solidFill>
                <a:effectLst/>
                <a:latin typeface="Segoe UI" panose="020B0502040204020203" pitchFamily="34" charset="0"/>
                <a:cs typeface="Arial" panose="020B0604020202020204" pitchFamily="34" charset="0"/>
              </a:rPr>
              <a:t>ما الذي تحتاج الى معرفته</a:t>
            </a:r>
            <a:r>
              <a:rPr lang="en-GB" sz="3600" b="0" i="0" dirty="0">
                <a:solidFill>
                  <a:srgbClr val="000000"/>
                </a:solidFill>
                <a:effectLst/>
                <a:latin typeface="Arial" panose="020B0604020202020204" pitchFamily="34" charset="0"/>
              </a:rPr>
              <a:t>​</a:t>
            </a:r>
            <a:endParaRPr lang="en-GB" sz="3600" b="0" i="0" dirty="0">
              <a:solidFill>
                <a:srgbClr val="000000"/>
              </a:solidFill>
              <a:effectLst/>
              <a:latin typeface="Segoe UI" panose="020B0502040204020203" pitchFamily="34" charset="0"/>
            </a:endParaRPr>
          </a:p>
        </p:txBody>
      </p:sp>
      <p:sp>
        <p:nvSpPr>
          <p:cNvPr id="10" name="Text Box 9">
            <a:extLst>
              <a:ext uri="{FF2B5EF4-FFF2-40B4-BE49-F238E27FC236}">
                <a16:creationId xmlns:a16="http://schemas.microsoft.com/office/drawing/2014/main" id="{7378EA02-E7F0-4878-BAD9-B34A78C25796}"/>
              </a:ext>
            </a:extLst>
          </p:cNvPr>
          <p:cNvSpPr txBox="1">
            <a:spLocks noChangeArrowheads="1"/>
          </p:cNvSpPr>
          <p:nvPr/>
        </p:nvSpPr>
        <p:spPr bwMode="auto">
          <a:xfrm>
            <a:off x="788927" y="5712657"/>
            <a:ext cx="4140647" cy="707886"/>
          </a:xfrm>
          <a:prstGeom prst="rect">
            <a:avLst/>
          </a:prstGeom>
          <a:noFill/>
          <a:ln w="9525">
            <a:noFill/>
            <a:miter lim="800000"/>
            <a:headEnd/>
            <a:tailEnd/>
          </a:ln>
        </p:spPr>
        <p:txBody>
          <a:bodyPr wrap="square">
            <a:spAutoFit/>
          </a:bodyPr>
          <a:lstStyle/>
          <a:p>
            <a:pPr>
              <a:spcBef>
                <a:spcPct val="20000"/>
              </a:spcBef>
            </a:pPr>
            <a:r>
              <a:rPr lang="en-AU" sz="1000" dirty="0">
                <a:solidFill>
                  <a:schemeClr val="bg2">
                    <a:lumMod val="65000"/>
                  </a:schemeClr>
                </a:solidFill>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00" dirty="0">
              <a:solidFill>
                <a:schemeClr val="bg2">
                  <a:lumMod val="65000"/>
                </a:schemeClr>
              </a:solidFill>
            </a:endParaRPr>
          </a:p>
        </p:txBody>
      </p:sp>
      <p:pic>
        <p:nvPicPr>
          <p:cNvPr id="11" name="Picture 10" descr="A picture containing table, cake, food&#10;&#10;Description automatically generated">
            <a:extLst>
              <a:ext uri="{FF2B5EF4-FFF2-40B4-BE49-F238E27FC236}">
                <a16:creationId xmlns:a16="http://schemas.microsoft.com/office/drawing/2014/main" id="{655B2845-E222-4EA0-922E-16BA75FA63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072" y="692696"/>
            <a:ext cx="5465495" cy="5844065"/>
          </a:xfrm>
          <a:prstGeom prst="rect">
            <a:avLst/>
          </a:prstGeom>
        </p:spPr>
      </p:pic>
      <p:sp>
        <p:nvSpPr>
          <p:cNvPr id="12" name="Text Box 9">
            <a:extLst>
              <a:ext uri="{FF2B5EF4-FFF2-40B4-BE49-F238E27FC236}">
                <a16:creationId xmlns:a16="http://schemas.microsoft.com/office/drawing/2014/main" id="{99461AEA-0140-4CDC-BB9C-512A3279A44A}"/>
              </a:ext>
            </a:extLst>
          </p:cNvPr>
          <p:cNvSpPr txBox="1">
            <a:spLocks noChangeArrowheads="1"/>
          </p:cNvSpPr>
          <p:nvPr/>
        </p:nvSpPr>
        <p:spPr bwMode="auto">
          <a:xfrm>
            <a:off x="850886" y="4996291"/>
            <a:ext cx="1501459" cy="307777"/>
          </a:xfrm>
          <a:prstGeom prst="rect">
            <a:avLst/>
          </a:prstGeom>
          <a:noFill/>
          <a:ln w="9525">
            <a:noFill/>
            <a:miter lim="800000"/>
            <a:headEnd/>
            <a:tailEnd/>
          </a:ln>
        </p:spPr>
        <p:txBody>
          <a:bodyPr wrap="square">
            <a:spAutoFit/>
          </a:bodyPr>
          <a:lstStyle/>
          <a:p>
            <a:pPr>
              <a:spcBef>
                <a:spcPct val="20000"/>
              </a:spcBef>
            </a:pPr>
            <a:r>
              <a:rPr lang="ar-IQ" sz="1400" b="1" i="0" u="none" strike="noStrike" dirty="0">
                <a:solidFill>
                  <a:srgbClr val="000000"/>
                </a:solidFill>
                <a:effectLst/>
                <a:cs typeface="Arial" panose="020B0604020202020204" pitchFamily="34" charset="0"/>
              </a:rPr>
              <a:t>الإصدار</a:t>
            </a:r>
            <a:r>
              <a:rPr lang="ar-IQ" sz="1400" b="0" i="0" u="none" strike="noStrike" dirty="0">
                <a:solidFill>
                  <a:srgbClr val="000000"/>
                </a:solidFill>
                <a:effectLst/>
                <a:latin typeface="Arial" panose="020B0604020202020204" pitchFamily="34" charset="0"/>
              </a:rPr>
              <a:t> 11</a:t>
            </a:r>
            <a:r>
              <a:rPr lang="ar-IQ" sz="1400" b="0" i="0" dirty="0">
                <a:solidFill>
                  <a:srgbClr val="000000"/>
                </a:solidFill>
                <a:effectLst/>
                <a:latin typeface="Arial" panose="020B0604020202020204" pitchFamily="34" charset="0"/>
              </a:rPr>
              <a:t>​</a:t>
            </a:r>
            <a:endParaRPr lang="en-US" sz="1400" dirty="0">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5867079"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rtl="1"/>
            <a:r>
              <a:rPr lang="ar-IQ" sz="3200" dirty="0"/>
              <a:t>الوقاية</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1199456" y="1333593"/>
            <a:ext cx="5400600" cy="3214641"/>
          </a:xfrm>
        </p:spPr>
        <p:txBody>
          <a:bodyPr/>
          <a:lstStyle/>
          <a:p>
            <a:pPr algn="r" rtl="1">
              <a:spcBef>
                <a:spcPts val="1500"/>
              </a:spcBef>
              <a:spcAft>
                <a:spcPts val="300"/>
              </a:spcAft>
            </a:pPr>
            <a:r>
              <a:rPr lang="ar-IQ" sz="2000" b="1" dirty="0">
                <a:latin typeface="Arial" panose="020B0604020202020204" pitchFamily="34" charset="0"/>
                <a:ea typeface="Times New Roman" panose="02020603050405020304" pitchFamily="18" charset="0"/>
                <a:cs typeface="Times New Roman" panose="02020603050405020304" pitchFamily="18" charset="0"/>
              </a:rPr>
              <a:t>ان كنت مريضا:</a:t>
            </a:r>
          </a:p>
          <a:p>
            <a:pPr marL="342900" indent="-342900" algn="r" rtl="1">
              <a:spcBef>
                <a:spcPts val="1500"/>
              </a:spcBef>
              <a:spcAft>
                <a:spcPts val="300"/>
              </a:spcAft>
              <a:buFont typeface="Arial" panose="020B0604020202020204" pitchFamily="34" charset="0"/>
              <a:buChar char="•"/>
            </a:pPr>
            <a:r>
              <a:rPr lang="ar-IQ" sz="2000" b="1" dirty="0">
                <a:latin typeface="Arial" panose="020B0604020202020204" pitchFamily="34" charset="0"/>
                <a:ea typeface="Times New Roman" panose="02020603050405020304" pitchFamily="18" charset="0"/>
                <a:cs typeface="Times New Roman" panose="02020603050405020304" pitchFamily="18" charset="0"/>
              </a:rPr>
              <a:t>ابق في المنزل. غطِّ السعال والعطس.</a:t>
            </a:r>
          </a:p>
          <a:p>
            <a:pPr marL="342900" indent="-342900" algn="r" rtl="1">
              <a:spcBef>
                <a:spcPts val="1500"/>
              </a:spcBef>
              <a:spcAft>
                <a:spcPts val="300"/>
              </a:spcAft>
              <a:buFont typeface="Arial" panose="020B0604020202020204" pitchFamily="34" charset="0"/>
              <a:buChar char="•"/>
            </a:pPr>
            <a:r>
              <a:rPr lang="ar-IQ" sz="2000" b="1" dirty="0">
                <a:latin typeface="Arial" panose="020B0604020202020204" pitchFamily="34" charset="0"/>
                <a:ea typeface="Times New Roman" panose="02020603050405020304" pitchFamily="18" charset="0"/>
                <a:cs typeface="Times New Roman" panose="02020603050405020304" pitchFamily="18" charset="0"/>
              </a:rPr>
              <a:t>اعزل نفسك عن الآخرين قدر الإمكان. اتصل للحصول على المشورة الطبية واختبار اتباع الإرشادات المحلية.</a:t>
            </a:r>
          </a:p>
          <a:p>
            <a:pPr marL="342900" indent="-342900" algn="r" rtl="1">
              <a:spcBef>
                <a:spcPts val="1500"/>
              </a:spcBef>
              <a:spcAft>
                <a:spcPts val="300"/>
              </a:spcAft>
              <a:buFont typeface="Arial" panose="020B0604020202020204" pitchFamily="34" charset="0"/>
              <a:buChar char="•"/>
            </a:pPr>
            <a:r>
              <a:rPr lang="ar-IQ" sz="2000" b="1" dirty="0">
                <a:latin typeface="Arial" panose="020B0604020202020204" pitchFamily="34" charset="0"/>
                <a:ea typeface="Times New Roman" panose="02020603050405020304" pitchFamily="18" charset="0"/>
                <a:cs typeface="Times New Roman" panose="02020603050405020304" pitchFamily="18" charset="0"/>
              </a:rPr>
              <a:t>إذا كنت بحاجة للذهاب إلى منشأة طبية ، فحجز موعدًا ، وارتدِ قناعًا ، واستخدم وسائل النقل الخاصة.ل</a:t>
            </a:r>
          </a:p>
          <a:p>
            <a:pPr marL="342900" indent="-342900" algn="r" rtl="1">
              <a:spcBef>
                <a:spcPts val="1500"/>
              </a:spcBef>
              <a:spcAft>
                <a:spcPts val="300"/>
              </a:spcAft>
              <a:buFont typeface="Arial" panose="020B0604020202020204" pitchFamily="34" charset="0"/>
              <a:buChar char="•"/>
            </a:pPr>
            <a:r>
              <a:rPr lang="ar-IQ" sz="2000" b="1" dirty="0">
                <a:latin typeface="Arial" panose="020B0604020202020204" pitchFamily="34" charset="0"/>
                <a:ea typeface="Times New Roman" panose="02020603050405020304" pitchFamily="18" charset="0"/>
                <a:cs typeface="Times New Roman" panose="02020603050405020304" pitchFamily="18" charset="0"/>
              </a:rPr>
              <a:t>لا تسافر إذا كنت مريضاً.</a:t>
            </a:r>
            <a:endParaRPr lang="en-US" sz="1100" b="1" strike="sngStrike" dirty="0">
              <a:solidFill>
                <a:srgbClr val="FF0000"/>
              </a:solidFill>
            </a:endParaRPr>
          </a:p>
        </p:txBody>
      </p:sp>
      <p:sp>
        <p:nvSpPr>
          <p:cNvPr id="6" name="TextBox 8">
            <a:extLst>
              <a:ext uri="{FF2B5EF4-FFF2-40B4-BE49-F238E27FC236}">
                <a16:creationId xmlns:a16="http://schemas.microsoft.com/office/drawing/2014/main" id="{92926183-DD7E-40F8-885B-D693281C65B0}"/>
              </a:ext>
            </a:extLst>
          </p:cNvPr>
          <p:cNvSpPr>
            <a:spLocks noChangeArrowheads="1"/>
          </p:cNvSpPr>
          <p:nvPr/>
        </p:nvSpPr>
        <p:spPr bwMode="auto">
          <a:xfrm>
            <a:off x="2351584" y="4973106"/>
            <a:ext cx="4248472" cy="400110"/>
          </a:xfrm>
          <a:prstGeom prst="rect">
            <a:avLst/>
          </a:prstGeom>
          <a:noFill/>
          <a:ln w="12700">
            <a:solidFill>
              <a:schemeClr val="accent6"/>
            </a:solidFill>
            <a:prstDash val="solid"/>
            <a:round/>
            <a:headEnd/>
            <a:tailEnd/>
          </a:ln>
        </p:spPr>
        <p:txBody>
          <a:bodyPr wrap="square">
            <a:spAutoFit/>
          </a:bodyPr>
          <a:lstStyle/>
          <a:p>
            <a:pPr algn="r" rtl="1">
              <a:spcBef>
                <a:spcPts val="1500"/>
              </a:spcBef>
            </a:pPr>
            <a:r>
              <a:rPr lang="ar-IQ" sz="2000" b="1" dirty="0"/>
              <a:t>اتبع إرشادات السلطات المحلية في جميع الأوقات.</a:t>
            </a:r>
            <a:endParaRPr lang="en-US" sz="2000" b="1" dirty="0">
              <a:sym typeface="Wingdings 2" pitchFamily="18" charset="2"/>
            </a:endParaRPr>
          </a:p>
        </p:txBody>
      </p:sp>
      <p:pic>
        <p:nvPicPr>
          <p:cNvPr id="7" name="Picture 6" descr="A picture containing toy, sign, room&#10;&#10;Description automatically generated">
            <a:extLst>
              <a:ext uri="{FF2B5EF4-FFF2-40B4-BE49-F238E27FC236}">
                <a16:creationId xmlns:a16="http://schemas.microsoft.com/office/drawing/2014/main" id="{484E91DF-C8CE-4B4B-8C56-3122F245DF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404664"/>
            <a:ext cx="4511824" cy="3582568"/>
          </a:xfrm>
          <a:prstGeom prst="rect">
            <a:avLst/>
          </a:prstGeom>
        </p:spPr>
      </p:pic>
    </p:spTree>
    <p:extLst>
      <p:ext uri="{BB962C8B-B14F-4D97-AF65-F5344CB8AC3E}">
        <p14:creationId xmlns:p14="http://schemas.microsoft.com/office/powerpoint/2010/main" val="181120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ns face&#10;&#10;Description automatically generated">
            <a:extLst>
              <a:ext uri="{FF2B5EF4-FFF2-40B4-BE49-F238E27FC236}">
                <a16:creationId xmlns:a16="http://schemas.microsoft.com/office/drawing/2014/main" id="{EBB361BB-D264-4936-9229-4AD123D5DD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00256" y="328642"/>
            <a:ext cx="3081578" cy="5412716"/>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7007217"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rtl="1"/>
            <a:r>
              <a:rPr lang="ar-IQ" sz="3200" dirty="0"/>
              <a:t>المزيد عن استخدام الأقنعة</a:t>
            </a:r>
            <a:endParaRPr lang="en-AU" sz="3200" dirty="0">
              <a:solidFill>
                <a:srgbClr val="FF0000"/>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2977" y="1052736"/>
            <a:ext cx="7007217" cy="4608512"/>
          </a:xfrm>
        </p:spPr>
        <p:txBody>
          <a:bodyPr/>
          <a:lstStyle/>
          <a:p>
            <a:pPr lvl="2" algn="r" rtl="1">
              <a:spcBef>
                <a:spcPts val="500"/>
              </a:spcBef>
              <a:spcAft>
                <a:spcPts val="0"/>
              </a:spcAft>
              <a:buClr>
                <a:schemeClr val="tx1"/>
              </a:buClr>
            </a:pPr>
            <a:r>
              <a:rPr lang="ar-IQ" sz="1800" dirty="0"/>
              <a:t>اتبع الإرشادات المحلية وتعليمات الشركة المصنعة لاستخدام الأقنعة.</a:t>
            </a:r>
          </a:p>
          <a:p>
            <a:pPr marL="342900" lvl="2" indent="-342900" algn="r" rtl="1">
              <a:spcBef>
                <a:spcPts val="500"/>
              </a:spcBef>
              <a:spcAft>
                <a:spcPts val="0"/>
              </a:spcAft>
              <a:buClr>
                <a:schemeClr val="tx1"/>
              </a:buClr>
              <a:buFont typeface="Arial" panose="020B0604020202020204" pitchFamily="34" charset="0"/>
              <a:buChar char="•"/>
            </a:pPr>
            <a:r>
              <a:rPr lang="ar-IQ" dirty="0"/>
              <a:t>البس الكمامة:</a:t>
            </a:r>
          </a:p>
          <a:p>
            <a:pPr marL="882900" lvl="3" indent="-342900" algn="r" rtl="1">
              <a:spcBef>
                <a:spcPts val="500"/>
              </a:spcBef>
              <a:spcAft>
                <a:spcPts val="0"/>
              </a:spcAft>
              <a:buClr>
                <a:schemeClr val="tx1"/>
              </a:buClr>
            </a:pPr>
            <a:r>
              <a:rPr lang="ar-IQ" sz="1800" b="1" dirty="0"/>
              <a:t>عندما تكون على اتصال وجهًا لوجه مع الآخرين.</a:t>
            </a:r>
          </a:p>
          <a:p>
            <a:pPr marL="882900" lvl="3" indent="-342900" algn="r" rtl="1">
              <a:spcBef>
                <a:spcPts val="500"/>
              </a:spcBef>
              <a:spcAft>
                <a:spcPts val="0"/>
              </a:spcAft>
              <a:buClr>
                <a:schemeClr val="tx1"/>
              </a:buClr>
            </a:pPr>
            <a:r>
              <a:rPr lang="ar-IQ" sz="1800" b="1" dirty="0"/>
              <a:t>عندما لا يمكن تحقيق التباعد الجسدي.</a:t>
            </a:r>
          </a:p>
          <a:p>
            <a:pPr marL="882900" lvl="3" indent="-342900" algn="r" rtl="1">
              <a:spcBef>
                <a:spcPts val="500"/>
              </a:spcBef>
              <a:spcAft>
                <a:spcPts val="0"/>
              </a:spcAft>
              <a:buClr>
                <a:schemeClr val="tx1"/>
              </a:buClr>
            </a:pPr>
            <a:r>
              <a:rPr lang="ar-IQ" sz="1800" b="1" dirty="0"/>
              <a:t>إذا كنت من الفئات المعرضة للخطر.</a:t>
            </a:r>
          </a:p>
          <a:p>
            <a:pPr marL="882900" lvl="3" indent="-342900" algn="r" rtl="1">
              <a:spcBef>
                <a:spcPts val="500"/>
              </a:spcBef>
              <a:spcAft>
                <a:spcPts val="0"/>
              </a:spcAft>
              <a:buClr>
                <a:schemeClr val="tx1"/>
              </a:buClr>
            </a:pPr>
            <a:r>
              <a:rPr lang="ar-IQ" sz="1800" b="1" dirty="0"/>
              <a:t>عندما تكون في الداخل ، حتى لو تم الالتزام بالمسافة الجسدية.</a:t>
            </a:r>
          </a:p>
          <a:p>
            <a:pPr marL="342900" lvl="2" indent="-342900" algn="r" rtl="1">
              <a:spcBef>
                <a:spcPts val="500"/>
              </a:spcBef>
              <a:spcAft>
                <a:spcPts val="0"/>
              </a:spcAft>
              <a:buClr>
                <a:schemeClr val="tx1"/>
              </a:buClr>
              <a:buFont typeface="Arial" panose="020B0604020202020204" pitchFamily="34" charset="0"/>
              <a:buChar char="•"/>
            </a:pPr>
            <a:r>
              <a:rPr lang="ar-IQ" dirty="0"/>
              <a:t>ارتدِ كمامة طبية</a:t>
            </a:r>
          </a:p>
          <a:p>
            <a:pPr marL="825750" lvl="3" indent="-285750" algn="r" rtl="1">
              <a:spcBef>
                <a:spcPts val="500"/>
              </a:spcBef>
              <a:spcAft>
                <a:spcPts val="0"/>
              </a:spcAft>
              <a:buClr>
                <a:schemeClr val="tx1"/>
              </a:buClr>
            </a:pPr>
            <a:r>
              <a:rPr lang="ar-IQ" sz="1800" b="1" dirty="0">
                <a:latin typeface="+mj-lt"/>
              </a:rPr>
              <a:t>إذا كنت مريضًا ، حتى لو كانت الأعراض خفيفة.</a:t>
            </a:r>
          </a:p>
          <a:p>
            <a:pPr marL="825750" lvl="3" indent="-285750" algn="r" rtl="1">
              <a:spcBef>
                <a:spcPts val="500"/>
              </a:spcBef>
              <a:spcAft>
                <a:spcPts val="0"/>
              </a:spcAft>
              <a:buClr>
                <a:schemeClr val="tx1"/>
              </a:buClr>
            </a:pPr>
            <a:r>
              <a:rPr lang="ar-IQ" sz="1800" b="1" dirty="0">
                <a:latin typeface="+mj-lt"/>
              </a:rPr>
              <a:t>إذا كانت نتيجة الاختبار إيجابية لـ </a:t>
            </a:r>
            <a:r>
              <a:rPr lang="en-AU" sz="1800" b="1" dirty="0">
                <a:latin typeface="+mj-lt"/>
              </a:rPr>
              <a:t>COVID-19 </a:t>
            </a:r>
            <a:r>
              <a:rPr lang="ar-IQ" sz="1800" b="1" dirty="0">
                <a:latin typeface="+mj-lt"/>
              </a:rPr>
              <a:t> أو تنتظر نتائج الاختبار.</a:t>
            </a:r>
          </a:p>
          <a:p>
            <a:pPr marL="825750" lvl="3" indent="-285750" algn="r" rtl="1">
              <a:spcBef>
                <a:spcPts val="500"/>
              </a:spcBef>
              <a:spcAft>
                <a:spcPts val="0"/>
              </a:spcAft>
              <a:buClr>
                <a:schemeClr val="tx1"/>
              </a:buClr>
            </a:pPr>
            <a:r>
              <a:rPr lang="ar-IQ" sz="1800" b="1" dirty="0">
                <a:latin typeface="+mj-lt"/>
              </a:rPr>
              <a:t>عند رعاية شخص مريض.</a:t>
            </a:r>
          </a:p>
          <a:p>
            <a:pPr marL="825750" lvl="3" indent="-285750" algn="r" rtl="1">
              <a:spcBef>
                <a:spcPts val="500"/>
              </a:spcBef>
              <a:spcAft>
                <a:spcPts val="0"/>
              </a:spcAft>
              <a:buClr>
                <a:schemeClr val="tx1"/>
              </a:buClr>
            </a:pPr>
            <a:r>
              <a:rPr lang="ar-IQ" sz="1800" b="1" dirty="0">
                <a:latin typeface="+mj-lt"/>
              </a:rPr>
              <a:t>إذا كنت معرضًا لخطر أكبر للإصابة بـ </a:t>
            </a:r>
            <a:r>
              <a:rPr lang="en-AU" sz="1800" b="1" dirty="0">
                <a:latin typeface="+mj-lt"/>
              </a:rPr>
              <a:t>COVID-19</a:t>
            </a:r>
            <a:r>
              <a:rPr lang="ar-IQ" sz="1800" b="1" dirty="0">
                <a:latin typeface="+mj-lt"/>
              </a:rPr>
              <a:t> </a:t>
            </a:r>
            <a:r>
              <a:rPr lang="en-AU" sz="1800" b="1" dirty="0">
                <a:latin typeface="+mj-lt"/>
              </a:rPr>
              <a:t> </a:t>
            </a:r>
            <a:r>
              <a:rPr lang="ar-IQ" sz="1800" b="1" dirty="0">
                <a:latin typeface="+mj-lt"/>
              </a:rPr>
              <a:t>الشديد وتعيش في مناطق تشهد انتقالًا عاليًا.</a:t>
            </a:r>
          </a:p>
          <a:p>
            <a:pPr marL="825750" lvl="3" indent="-285750" algn="r" rtl="1">
              <a:spcBef>
                <a:spcPts val="500"/>
              </a:spcBef>
              <a:spcAft>
                <a:spcPts val="0"/>
              </a:spcAft>
              <a:buClr>
                <a:schemeClr val="tx1"/>
              </a:buClr>
            </a:pPr>
            <a:r>
              <a:rPr lang="ar-IQ" sz="1800" b="1" dirty="0">
                <a:latin typeface="+mj-lt"/>
              </a:rPr>
              <a:t>يجب عدم استخدام الأقنعة مع صمامات الزفير.</a:t>
            </a:r>
            <a:endParaRPr lang="en-AU" sz="1800" b="1" dirty="0">
              <a:latin typeface="+mj-lt"/>
            </a:endParaRPr>
          </a:p>
        </p:txBody>
      </p:sp>
      <p:sp>
        <p:nvSpPr>
          <p:cNvPr id="6" name="TextBox 8">
            <a:extLst>
              <a:ext uri="{FF2B5EF4-FFF2-40B4-BE49-F238E27FC236}">
                <a16:creationId xmlns:a16="http://schemas.microsoft.com/office/drawing/2014/main" id="{CAA71C45-ED14-49AD-9E8F-DD6A1CCCAD5D}"/>
              </a:ext>
            </a:extLst>
          </p:cNvPr>
          <p:cNvSpPr>
            <a:spLocks noChangeArrowheads="1"/>
          </p:cNvSpPr>
          <p:nvPr/>
        </p:nvSpPr>
        <p:spPr bwMode="auto">
          <a:xfrm>
            <a:off x="4295800" y="5805264"/>
            <a:ext cx="3444394" cy="369332"/>
          </a:xfrm>
          <a:prstGeom prst="rect">
            <a:avLst/>
          </a:prstGeom>
          <a:noFill/>
          <a:ln w="12700">
            <a:solidFill>
              <a:schemeClr val="accent6"/>
            </a:solidFill>
            <a:prstDash val="solid"/>
            <a:round/>
            <a:headEnd/>
            <a:tailEnd/>
          </a:ln>
        </p:spPr>
        <p:txBody>
          <a:bodyPr wrap="square">
            <a:spAutoFit/>
          </a:bodyPr>
          <a:lstStyle/>
          <a:p>
            <a:pPr algn="r" rtl="1"/>
            <a:r>
              <a:rPr lang="ar-IQ" b="1" dirty="0"/>
              <a:t>تقلل الكمامة من انتشار الفيروس للآخرين.</a:t>
            </a:r>
            <a:endParaRPr lang="en-AU" b="1" dirty="0"/>
          </a:p>
        </p:txBody>
      </p:sp>
    </p:spTree>
    <p:extLst>
      <p:ext uri="{BB962C8B-B14F-4D97-AF65-F5344CB8AC3E}">
        <p14:creationId xmlns:p14="http://schemas.microsoft.com/office/powerpoint/2010/main" val="223893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4210E-00F1-4821-A8D9-2FDC7F220F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35360"/>
            <a:ext cx="4320480" cy="5744983"/>
          </a:xfrm>
          <a:prstGeom prst="rect">
            <a:avLst/>
          </a:prstGeom>
        </p:spPr>
      </p:pic>
      <p:sp>
        <p:nvSpPr>
          <p:cNvPr id="7" name="TextBox 6">
            <a:extLst>
              <a:ext uri="{FF2B5EF4-FFF2-40B4-BE49-F238E27FC236}">
                <a16:creationId xmlns:a16="http://schemas.microsoft.com/office/drawing/2014/main" id="{1A06E5EE-C857-415E-8607-34775A2821D5}"/>
              </a:ext>
            </a:extLst>
          </p:cNvPr>
          <p:cNvSpPr txBox="1"/>
          <p:nvPr/>
        </p:nvSpPr>
        <p:spPr>
          <a:xfrm>
            <a:off x="10560496" y="4324288"/>
            <a:ext cx="973725" cy="646331"/>
          </a:xfrm>
          <a:prstGeom prst="rect">
            <a:avLst/>
          </a:prstGeom>
          <a:noFill/>
        </p:spPr>
        <p:txBody>
          <a:bodyPr wrap="square" rtlCol="0">
            <a:spAutoFit/>
          </a:bodyPr>
          <a:lstStyle/>
          <a:p>
            <a:pPr algn="ctr"/>
            <a:r>
              <a:rPr lang="ar-IQ" b="1" dirty="0">
                <a:latin typeface="+mn-lt"/>
                <a:cs typeface="+mn-cs"/>
              </a:rPr>
              <a:t>لقاح الإنفلونزا</a:t>
            </a:r>
            <a:endParaRPr lang="en-GB" b="1" dirty="0">
              <a:latin typeface="+mn-lt"/>
              <a:cs typeface="+mn-cs"/>
            </a:endParaRPr>
          </a:p>
        </p:txBody>
      </p:sp>
      <p:sp>
        <p:nvSpPr>
          <p:cNvPr id="9" name="Title 2">
            <a:extLst>
              <a:ext uri="{FF2B5EF4-FFF2-40B4-BE49-F238E27FC236}">
                <a16:creationId xmlns:a16="http://schemas.microsoft.com/office/drawing/2014/main" id="{641FD8E2-C546-4D3F-B1A2-97E7B1BF55E3}"/>
              </a:ext>
            </a:extLst>
          </p:cNvPr>
          <p:cNvSpPr txBox="1">
            <a:spLocks/>
          </p:cNvSpPr>
          <p:nvPr/>
        </p:nvSpPr>
        <p:spPr>
          <a:xfrm>
            <a:off x="1631504" y="216951"/>
            <a:ext cx="615238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a:r>
              <a:rPr lang="en-AU" sz="3200" dirty="0"/>
              <a:t>؟ COVID-19  </a:t>
            </a:r>
            <a:r>
              <a:rPr lang="ar-IQ" sz="3200" dirty="0"/>
              <a:t>هل أنت مستعد ل</a:t>
            </a:r>
            <a:endParaRPr lang="en-AU" sz="3200" dirty="0"/>
          </a:p>
        </p:txBody>
      </p:sp>
      <p:sp>
        <p:nvSpPr>
          <p:cNvPr id="10" name="Text Placeholder 8">
            <a:extLst>
              <a:ext uri="{FF2B5EF4-FFF2-40B4-BE49-F238E27FC236}">
                <a16:creationId xmlns:a16="http://schemas.microsoft.com/office/drawing/2014/main" id="{FE1F9795-2EA2-435A-8A86-D4B21FE500DB}"/>
              </a:ext>
            </a:extLst>
          </p:cNvPr>
          <p:cNvSpPr txBox="1">
            <a:spLocks/>
          </p:cNvSpPr>
          <p:nvPr/>
        </p:nvSpPr>
        <p:spPr>
          <a:xfrm>
            <a:off x="767408" y="908721"/>
            <a:ext cx="7016479" cy="5700045"/>
          </a:xfrm>
          <a:prstGeom prst="rect">
            <a:avLst/>
          </a:prstGeom>
        </p:spPr>
        <p:txBody>
          <a:bodyPr/>
          <a:lstStyle>
            <a:lvl1pPr marL="342900" indent="-342900" algn="l" defTabSz="914400" rtl="0" eaLnBrk="1" latinLnBrk="0" hangingPunct="1">
              <a:lnSpc>
                <a:spcPct val="150000"/>
              </a:lnSpc>
              <a:spcBef>
                <a:spcPct val="20000"/>
              </a:spcBef>
              <a:buClr>
                <a:srgbClr val="232762"/>
              </a:buClr>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r" rtl="1">
              <a:spcBef>
                <a:spcPts val="0"/>
              </a:spcBef>
              <a:spcAft>
                <a:spcPts val="600"/>
              </a:spcAft>
              <a:buNone/>
            </a:pPr>
            <a:r>
              <a:rPr lang="ar-IQ" b="1" dirty="0"/>
              <a:t>قُم بإعداد نفسك وعائلتك:</a:t>
            </a:r>
          </a:p>
          <a:p>
            <a:pPr marL="285750" lvl="2" indent="-285750" algn="r" rtl="1">
              <a:spcBef>
                <a:spcPts val="0"/>
              </a:spcBef>
              <a:spcAft>
                <a:spcPts val="600"/>
              </a:spcAft>
            </a:pPr>
            <a:r>
              <a:rPr lang="ar-IQ" sz="2100" b="1" dirty="0"/>
              <a:t>راقب الموقف. تعرف على أرقام خطوط المساعدة الصحية المحلية الخاصة بك وكن على دراية بالإجراءات المحلية.</a:t>
            </a:r>
          </a:p>
          <a:p>
            <a:pPr marL="285750" lvl="2" indent="-285750" algn="r" rtl="1">
              <a:spcBef>
                <a:spcPts val="0"/>
              </a:spcBef>
              <a:spcAft>
                <a:spcPts val="600"/>
              </a:spcAft>
            </a:pPr>
            <a:r>
              <a:rPr lang="ar-IQ" sz="2100" b="1" dirty="0"/>
              <a:t>تأكد من إمكانية حصولك على الضروريات مثل الغذاء والماء واللوازم المنزلية والأدوية.</a:t>
            </a:r>
          </a:p>
          <a:p>
            <a:pPr marL="285750" lvl="2" indent="-285750" algn="r" rtl="1">
              <a:spcBef>
                <a:spcPts val="0"/>
              </a:spcBef>
              <a:spcAft>
                <a:spcPts val="600"/>
              </a:spcAft>
            </a:pPr>
            <a:r>
              <a:rPr lang="ar-IQ" sz="2100" b="1" dirty="0"/>
              <a:t>تحدث إلى طبيبك حول أي حالات طبية مزمنة قد تكون لديك ، وحاول أن تجعلها تحت السيطرة المثلى.</a:t>
            </a:r>
            <a:endParaRPr lang="en-US" sz="2100" b="1" dirty="0"/>
          </a:p>
          <a:p>
            <a:pPr marL="285750" lvl="2" indent="-285750" algn="r" rtl="1">
              <a:spcBef>
                <a:spcPts val="0"/>
              </a:spcBef>
              <a:spcAft>
                <a:spcPts val="600"/>
              </a:spcAft>
            </a:pPr>
            <a:r>
              <a:rPr lang="ar-IQ" sz="2100" b="1" dirty="0"/>
              <a:t>حافظ على أفضل صحة ممكنة. احصل على القدر الموصى به من النوم يوميًا ، واتبع نظامًا غذائيًا صحيًا ، وحافظ على نشاط بدني منتظم.</a:t>
            </a:r>
          </a:p>
          <a:p>
            <a:pPr marL="285750" lvl="2" indent="-285750" algn="r" rtl="1">
              <a:spcBef>
                <a:spcPts val="0"/>
              </a:spcBef>
              <a:spcAft>
                <a:spcPts val="600"/>
              </a:spcAft>
            </a:pPr>
            <a:r>
              <a:rPr lang="ar-IQ" sz="2100" b="1" dirty="0"/>
              <a:t>ضع في اعتبارك كيفية تصرفك وإدارتك للموقف إذا فرضت السلطات قيودًا لبضعة أسابيع.</a:t>
            </a:r>
          </a:p>
          <a:p>
            <a:pPr marL="285750" lvl="2" indent="-285750" algn="r" rtl="1">
              <a:spcBef>
                <a:spcPts val="0"/>
              </a:spcBef>
              <a:spcAft>
                <a:spcPts val="600"/>
              </a:spcAft>
            </a:pPr>
            <a:r>
              <a:rPr lang="ar-IQ" sz="2100" b="1" dirty="0"/>
              <a:t>خطط لتكون قادرًا على الاعتناء بأحد أفراد الأسرة المرضى.</a:t>
            </a:r>
          </a:p>
          <a:p>
            <a:pPr marL="285750" lvl="2" indent="-285750" algn="r" rtl="1">
              <a:spcBef>
                <a:spcPts val="0"/>
              </a:spcBef>
              <a:spcAft>
                <a:spcPts val="600"/>
              </a:spcAft>
            </a:pPr>
            <a:r>
              <a:rPr lang="ar-IQ" sz="2100" b="1" dirty="0"/>
              <a:t>احصل على لقاح الأنفلونزا - سيقلل هذا من خطر الإصابة بالإنفلونزا الموسمية واحتمال الخلط مع أعراض </a:t>
            </a:r>
            <a:r>
              <a:rPr lang="en-AU" sz="2100" b="1" dirty="0"/>
              <a:t>COVID-19</a:t>
            </a:r>
            <a:r>
              <a:rPr lang="ar-IQ" sz="2100" b="1" dirty="0"/>
              <a:t>.</a:t>
            </a:r>
            <a:endParaRPr lang="en-AU" sz="2100" b="1" dirty="0"/>
          </a:p>
        </p:txBody>
      </p:sp>
    </p:spTree>
    <p:extLst>
      <p:ext uri="{BB962C8B-B14F-4D97-AF65-F5344CB8AC3E}">
        <p14:creationId xmlns:p14="http://schemas.microsoft.com/office/powerpoint/2010/main" val="262146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4871864" y="2060848"/>
            <a:ext cx="6984776" cy="3730770"/>
          </a:xfrm>
        </p:spPr>
        <p:txBody>
          <a:bodyPr/>
          <a:lstStyle/>
          <a:p>
            <a:pPr marL="342900" indent="-342900" algn="r" rtl="1">
              <a:spcBef>
                <a:spcPts val="1500"/>
              </a:spcBef>
              <a:buFont typeface="Arial" panose="020B0604020202020204" pitchFamily="34" charset="0"/>
              <a:buChar char="•"/>
            </a:pPr>
            <a:r>
              <a:rPr lang="ar-IQ" sz="2000" dirty="0"/>
              <a:t>ابق في المنزل لعدد الأيام الموصى به / المطلوب. راقب حالتك.</a:t>
            </a:r>
          </a:p>
          <a:p>
            <a:pPr marL="342900" indent="-342900" algn="r" rtl="1">
              <a:spcBef>
                <a:spcPts val="1500"/>
              </a:spcBef>
              <a:buFont typeface="Arial" panose="020B0604020202020204" pitchFamily="34" charset="0"/>
              <a:buChar char="•"/>
            </a:pPr>
            <a:r>
              <a:rPr lang="ar-IQ" sz="2000" dirty="0"/>
              <a:t>قلل من الاتصال بأفراد الأسرة حتى تتعافى. اتبع الإرشادات المحلية للعزل الذاتي.</a:t>
            </a:r>
          </a:p>
          <a:p>
            <a:pPr marL="342900" indent="-342900" algn="r" rtl="1">
              <a:spcBef>
                <a:spcPts val="1500"/>
              </a:spcBef>
              <a:buFont typeface="Arial" panose="020B0604020202020204" pitchFamily="34" charset="0"/>
              <a:buChar char="•"/>
            </a:pPr>
            <a:r>
              <a:rPr lang="ar-IQ" sz="2000" dirty="0"/>
              <a:t>غطِّ السعال والعطس - استخدم منديلًا أو قناعًا إذا كان متاحًا - واغسل يديك بالماء والصابون.</a:t>
            </a:r>
          </a:p>
          <a:p>
            <a:pPr marL="342900" indent="-342900" algn="r" rtl="1">
              <a:spcBef>
                <a:spcPts val="1500"/>
              </a:spcBef>
              <a:buFont typeface="Arial" panose="020B0604020202020204" pitchFamily="34" charset="0"/>
              <a:buChar char="•"/>
            </a:pPr>
            <a:r>
              <a:rPr lang="ar-IQ" sz="2000" dirty="0"/>
              <a:t>اطلب العناية الطبية إذا ساءت الأعراض. إخطار المنشأة الصحية قبل الوصول.</a:t>
            </a:r>
          </a:p>
          <a:p>
            <a:pPr marL="342900" indent="-342900" algn="r" rtl="1">
              <a:spcBef>
                <a:spcPts val="1500"/>
              </a:spcBef>
              <a:buFont typeface="Arial" panose="020B0604020202020204" pitchFamily="34" charset="0"/>
              <a:buChar char="•"/>
            </a:pPr>
            <a:r>
              <a:rPr lang="ar-IQ" sz="2000" dirty="0"/>
              <a:t>البس قناعا. استخدم وسائل النقل الخاصة قدر الإمكان.</a:t>
            </a:r>
            <a:endParaRPr lang="en-GB" sz="2000" dirty="0"/>
          </a:p>
        </p:txBody>
      </p:sp>
      <p:pic>
        <p:nvPicPr>
          <p:cNvPr id="6" name="Picture 5" descr="A picture containing dark, sitting, small, white&#10;&#10;Description automatically generated">
            <a:extLst>
              <a:ext uri="{FF2B5EF4-FFF2-40B4-BE49-F238E27FC236}">
                <a16:creationId xmlns:a16="http://schemas.microsoft.com/office/drawing/2014/main" id="{3507CDEE-0718-4232-AB55-8C03A784E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1504" y="216951"/>
            <a:ext cx="2618644" cy="5844268"/>
          </a:xfrm>
          <a:prstGeom prst="rect">
            <a:avLst/>
          </a:prstGeom>
        </p:spPr>
      </p:pic>
      <p:sp>
        <p:nvSpPr>
          <p:cNvPr id="7" name="Title 2">
            <a:extLst>
              <a:ext uri="{FF2B5EF4-FFF2-40B4-BE49-F238E27FC236}">
                <a16:creationId xmlns:a16="http://schemas.microsoft.com/office/drawing/2014/main" id="{38D22D42-E938-40D6-A6D9-8A91A2A912BA}"/>
              </a:ext>
            </a:extLst>
          </p:cNvPr>
          <p:cNvSpPr txBox="1">
            <a:spLocks/>
          </p:cNvSpPr>
          <p:nvPr/>
        </p:nvSpPr>
        <p:spPr>
          <a:xfrm>
            <a:off x="1631504" y="216951"/>
            <a:ext cx="10225136"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a:r>
              <a:rPr lang="ar-IQ" sz="3200" dirty="0"/>
              <a:t>ماذا تفعل إذا مرضت</a:t>
            </a:r>
            <a:endParaRPr lang="en-AU" sz="3200" dirty="0"/>
          </a:p>
        </p:txBody>
      </p:sp>
    </p:spTree>
    <p:extLst>
      <p:ext uri="{BB962C8B-B14F-4D97-AF65-F5344CB8AC3E}">
        <p14:creationId xmlns:p14="http://schemas.microsoft.com/office/powerpoint/2010/main" val="407073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916832"/>
            <a:ext cx="6226671" cy="4020258"/>
          </a:xfrm>
        </p:spPr>
        <p:txBody>
          <a:bodyPr/>
          <a:lstStyle/>
          <a:p>
            <a:pPr marL="342900" lvl="2" indent="-342900" algn="r" rtl="1">
              <a:spcBef>
                <a:spcPts val="1000"/>
              </a:spcBef>
              <a:buFont typeface="Arial" panose="020B0604020202020204" pitchFamily="34" charset="0"/>
              <a:buChar char="•"/>
            </a:pPr>
            <a:r>
              <a:rPr lang="ar-IQ" sz="2000" dirty="0"/>
              <a:t>يمكن إجراء الفحص عند نقاط الدخول. قد يتم سؤالك عن مكان تواجدك ، وما إذا كانت لديك أعراض. قد يُطلب منك الخضوع لاختبار التشخيص السريع </a:t>
            </a:r>
            <a:r>
              <a:rPr lang="en-US" sz="2000" dirty="0"/>
              <a:t>RDT)</a:t>
            </a:r>
            <a:r>
              <a:rPr lang="ar-IQ" sz="2000" dirty="0"/>
              <a:t>).</a:t>
            </a:r>
          </a:p>
          <a:p>
            <a:pPr marL="342900" lvl="2" indent="-342900" algn="r" rtl="1">
              <a:spcBef>
                <a:spcPts val="1000"/>
              </a:spcBef>
              <a:buFont typeface="Arial" panose="020B0604020202020204" pitchFamily="34" charset="0"/>
              <a:buChar char="•"/>
            </a:pPr>
            <a:r>
              <a:rPr lang="ar-IQ" sz="2000" dirty="0"/>
              <a:t>قد تقوم السلطات الصحية بتتبع نقاط التماس - تحديد الأشخاص الذين كانوا على اتصال بشخص مصاب بـ </a:t>
            </a:r>
            <a:r>
              <a:rPr lang="en-US" sz="2000" dirty="0"/>
              <a:t>COVID-19</a:t>
            </a:r>
            <a:r>
              <a:rPr lang="ar-IQ" sz="2000" dirty="0"/>
              <a:t>.</a:t>
            </a:r>
          </a:p>
          <a:p>
            <a:pPr marL="342900" lvl="2" indent="-342900" algn="r" rtl="1">
              <a:spcBef>
                <a:spcPts val="1000"/>
              </a:spcBef>
              <a:buFont typeface="Arial" panose="020B0604020202020204" pitchFamily="34" charset="0"/>
              <a:buChar char="•"/>
            </a:pPr>
            <a:r>
              <a:rPr lang="ar-IQ" sz="2000" dirty="0"/>
              <a:t>قد يتم الطلب من نقاط التماس هذه:</a:t>
            </a:r>
          </a:p>
          <a:p>
            <a:pPr marL="342900" lvl="2" indent="-342900" algn="r" rtl="1">
              <a:spcBef>
                <a:spcPts val="1000"/>
              </a:spcBef>
              <a:buFont typeface="Arial" panose="020B0604020202020204" pitchFamily="34" charset="0"/>
              <a:buChar char="•"/>
            </a:pPr>
            <a:r>
              <a:rPr lang="ar-IQ" sz="2000" dirty="0"/>
              <a:t>البقاء في المنزل وفقًا للإرشادات المحلية حتى لا تصيب الآخرين.</a:t>
            </a:r>
          </a:p>
          <a:p>
            <a:pPr marL="342900" lvl="2" indent="-342900" algn="r" rtl="1">
              <a:spcBef>
                <a:spcPts val="1000"/>
              </a:spcBef>
              <a:buFont typeface="Arial" panose="020B0604020202020204" pitchFamily="34" charset="0"/>
              <a:buChar char="•"/>
            </a:pPr>
            <a:r>
              <a:rPr lang="ar-IQ" sz="2000" dirty="0"/>
              <a:t>لمراقبة صحتهم لمدة 14 يومًا في حالة ظهور الأعراض عليهم.</a:t>
            </a:r>
            <a:endParaRPr lang="en-US" sz="2000" strike="sngStrike" dirty="0">
              <a:solidFill>
                <a:srgbClr val="FF0000"/>
              </a:solidFill>
            </a:endParaRPr>
          </a:p>
        </p:txBody>
      </p:sp>
      <p:pic>
        <p:nvPicPr>
          <p:cNvPr id="7" name="Picture 6" descr="A picture containing toy, sign, room&#10;&#10;Description automatically generated">
            <a:extLst>
              <a:ext uri="{FF2B5EF4-FFF2-40B4-BE49-F238E27FC236}">
                <a16:creationId xmlns:a16="http://schemas.microsoft.com/office/drawing/2014/main" id="{0C2CD303-D507-4EC5-91C5-BE217CF2D1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404664"/>
            <a:ext cx="4511824" cy="3582568"/>
          </a:xfrm>
          <a:prstGeom prst="rect">
            <a:avLst/>
          </a:prstGeom>
        </p:spPr>
      </p:pic>
      <p:pic>
        <p:nvPicPr>
          <p:cNvPr id="8" name="Picture 7" descr="A close up of a device&#10;&#10;Description automatically generated">
            <a:extLst>
              <a:ext uri="{FF2B5EF4-FFF2-40B4-BE49-F238E27FC236}">
                <a16:creationId xmlns:a16="http://schemas.microsoft.com/office/drawing/2014/main" id="{0B997F9F-C004-40F1-BF3E-9C6FD41572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2344" y="3789040"/>
            <a:ext cx="1916652" cy="2057238"/>
          </a:xfrm>
          <a:prstGeom prst="rect">
            <a:avLst/>
          </a:prstGeom>
        </p:spPr>
      </p:pic>
      <p:sp>
        <p:nvSpPr>
          <p:cNvPr id="9" name="Subtitle 2">
            <a:extLst>
              <a:ext uri="{FF2B5EF4-FFF2-40B4-BE49-F238E27FC236}">
                <a16:creationId xmlns:a16="http://schemas.microsoft.com/office/drawing/2014/main" id="{B40A066D-5454-4392-B2AF-3B278836DC90}"/>
              </a:ext>
            </a:extLst>
          </p:cNvPr>
          <p:cNvSpPr txBox="1">
            <a:spLocks/>
          </p:cNvSpPr>
          <p:nvPr/>
        </p:nvSpPr>
        <p:spPr>
          <a:xfrm>
            <a:off x="695400" y="836712"/>
            <a:ext cx="6434326" cy="43204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r>
              <a:rPr lang="ar-IQ" sz="2400" dirty="0">
                <a:solidFill>
                  <a:srgbClr val="2F4696"/>
                </a:solidFill>
              </a:rPr>
              <a:t>هل هومهم لوقف انتشار الفيروس؟</a:t>
            </a:r>
          </a:p>
        </p:txBody>
      </p:sp>
      <p:sp>
        <p:nvSpPr>
          <p:cNvPr id="10" name="Title 2">
            <a:extLst>
              <a:ext uri="{FF2B5EF4-FFF2-40B4-BE49-F238E27FC236}">
                <a16:creationId xmlns:a16="http://schemas.microsoft.com/office/drawing/2014/main" id="{1973463D-8461-470D-8DBB-F1B01288B4C7}"/>
              </a:ext>
            </a:extLst>
          </p:cNvPr>
          <p:cNvSpPr txBox="1">
            <a:spLocks/>
          </p:cNvSpPr>
          <p:nvPr/>
        </p:nvSpPr>
        <p:spPr>
          <a:xfrm>
            <a:off x="1213345" y="229274"/>
            <a:ext cx="591638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a:r>
              <a:rPr lang="ar-IQ" sz="3200" dirty="0"/>
              <a:t>الفحص وتتبع نقاط التماس</a:t>
            </a:r>
            <a:endParaRPr lang="en-AU" sz="3200" dirty="0"/>
          </a:p>
        </p:txBody>
      </p:sp>
    </p:spTree>
    <p:extLst>
      <p:ext uri="{BB962C8B-B14F-4D97-AF65-F5344CB8AC3E}">
        <p14:creationId xmlns:p14="http://schemas.microsoft.com/office/powerpoint/2010/main" val="2468288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86F40-85E6-4C90-A343-3055D83244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528048" y="446441"/>
            <a:ext cx="5663951" cy="4993135"/>
          </a:xfrm>
          <a:prstGeom prst="rect">
            <a:avLst/>
          </a:prstGeom>
        </p:spPr>
      </p:pic>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12776"/>
            <a:ext cx="6298679" cy="4968552"/>
          </a:xfrm>
        </p:spPr>
        <p:txBody>
          <a:bodyPr/>
          <a:lstStyle/>
          <a:p>
            <a:pPr lvl="2" algn="r" rtl="1">
              <a:spcBef>
                <a:spcPts val="500"/>
              </a:spcBef>
              <a:spcAft>
                <a:spcPts val="0"/>
              </a:spcAft>
            </a:pPr>
            <a:r>
              <a:rPr lang="ar-IQ" sz="2000" b="1" dirty="0"/>
              <a:t>يمكن أن يكون مرض كوفيد -19 مرهقًا. يمكن أن تكون الآثار جسدية وعاطفية.</a:t>
            </a:r>
          </a:p>
          <a:p>
            <a:pPr lvl="2" algn="r" rtl="1">
              <a:spcBef>
                <a:spcPts val="500"/>
              </a:spcBef>
              <a:spcAft>
                <a:spcPts val="0"/>
              </a:spcAft>
            </a:pPr>
            <a:r>
              <a:rPr lang="ar-IQ" sz="2000" b="1" dirty="0"/>
              <a:t>أشياء يمكنك القيام بها لتقليل التوتر:</a:t>
            </a:r>
          </a:p>
          <a:p>
            <a:pPr marL="342900" lvl="2" indent="-342900" algn="r" rtl="1">
              <a:spcBef>
                <a:spcPts val="500"/>
              </a:spcBef>
              <a:spcAft>
                <a:spcPts val="0"/>
              </a:spcAft>
              <a:buFont typeface="Arial" panose="020B0604020202020204" pitchFamily="34" charset="0"/>
              <a:buChar char="•"/>
            </a:pPr>
            <a:r>
              <a:rPr lang="ar-IQ" sz="2000" dirty="0"/>
              <a:t>خذ فترات راحة من الاستماع إلى </a:t>
            </a:r>
            <a:r>
              <a:rPr lang="en-AU" sz="2000" dirty="0"/>
              <a:t>COVID-19</a:t>
            </a:r>
            <a:r>
              <a:rPr lang="ar-IQ" sz="2000" dirty="0"/>
              <a:t> </a:t>
            </a:r>
            <a:r>
              <a:rPr lang="en-AU" sz="2000" dirty="0"/>
              <a:t> </a:t>
            </a:r>
            <a:r>
              <a:rPr lang="ar-IQ" sz="2000" dirty="0"/>
              <a:t>أو مشاهدته أو القراءة عنه بشكل متكرر ، بما في ذلك وسائل التواصل الاجتماعي.</a:t>
            </a:r>
            <a:r>
              <a:rPr lang="en-AU" sz="2000" dirty="0"/>
              <a:t> </a:t>
            </a:r>
          </a:p>
          <a:p>
            <a:pPr marL="342900" lvl="2" indent="-342900" algn="r" rtl="1">
              <a:spcBef>
                <a:spcPts val="500"/>
              </a:spcBef>
              <a:spcAft>
                <a:spcPts val="0"/>
              </a:spcAft>
              <a:buFont typeface="Arial" panose="020B0604020202020204" pitchFamily="34" charset="0"/>
              <a:buChar char="•"/>
            </a:pPr>
            <a:r>
              <a:rPr lang="ar-IQ" sz="2000" dirty="0"/>
              <a:t>ركز على الحقائق حول </a:t>
            </a:r>
            <a:r>
              <a:rPr lang="en-AU" sz="2000" dirty="0"/>
              <a:t>COVID-19</a:t>
            </a:r>
            <a:r>
              <a:rPr lang="ar-IQ" sz="2000" dirty="0"/>
              <a:t> </a:t>
            </a:r>
            <a:r>
              <a:rPr lang="en-AU" sz="2000" dirty="0"/>
              <a:t> </a:t>
            </a:r>
            <a:r>
              <a:rPr lang="ar-IQ" sz="2000" dirty="0"/>
              <a:t>وافهم المخاطر التي تتعرض لها أنت ومن تهتم لأمرهم.</a:t>
            </a:r>
          </a:p>
          <a:p>
            <a:pPr marL="342900" lvl="2" indent="-342900" algn="r" rtl="1">
              <a:spcBef>
                <a:spcPts val="500"/>
              </a:spcBef>
              <a:spcAft>
                <a:spcPts val="0"/>
              </a:spcAft>
              <a:buFont typeface="Arial" panose="020B0604020202020204" pitchFamily="34" charset="0"/>
              <a:buChar char="•"/>
            </a:pPr>
            <a:r>
              <a:rPr lang="ar-IQ" sz="2000" dirty="0"/>
              <a:t>افصل الحقائق عن الشائعات. اجمع المعلومات من مصادر موثوقة.</a:t>
            </a:r>
          </a:p>
          <a:p>
            <a:pPr marL="342900" lvl="2" indent="-342900" algn="r" rtl="1">
              <a:spcBef>
                <a:spcPts val="500"/>
              </a:spcBef>
              <a:spcAft>
                <a:spcPts val="0"/>
              </a:spcAft>
              <a:buFont typeface="Arial" panose="020B0604020202020204" pitchFamily="34" charset="0"/>
              <a:buChar char="•"/>
            </a:pPr>
            <a:r>
              <a:rPr lang="ar-IQ" sz="2000" dirty="0"/>
              <a:t>ابحث عن وقت للاسترخاء. تواصل مع الأصدقاء والعائلة.</a:t>
            </a:r>
          </a:p>
          <a:p>
            <a:pPr marL="342900" lvl="2" indent="-342900" algn="r" rtl="1">
              <a:spcBef>
                <a:spcPts val="500"/>
              </a:spcBef>
              <a:spcAft>
                <a:spcPts val="0"/>
              </a:spcAft>
              <a:buFont typeface="Arial" panose="020B0604020202020204" pitchFamily="34" charset="0"/>
              <a:buChar char="•"/>
            </a:pPr>
            <a:r>
              <a:rPr lang="ar-IQ" sz="2000" dirty="0"/>
              <a:t>إذا استمر التوتر في إعاقة أنشطتك اليومية ، فتحدث إلى طبيب أو شخص يمكنك الوثوق به.</a:t>
            </a:r>
            <a:endParaRPr lang="en-AU" sz="2000" dirty="0"/>
          </a:p>
        </p:txBody>
      </p:sp>
      <p:sp>
        <p:nvSpPr>
          <p:cNvPr id="7" name="Title 6">
            <a:extLst>
              <a:ext uri="{FF2B5EF4-FFF2-40B4-BE49-F238E27FC236}">
                <a16:creationId xmlns:a16="http://schemas.microsoft.com/office/drawing/2014/main" id="{9E3998C5-5B1B-417F-805D-106CE7681365}"/>
              </a:ext>
            </a:extLst>
          </p:cNvPr>
          <p:cNvSpPr txBox="1">
            <a:spLocks/>
          </p:cNvSpPr>
          <p:nvPr/>
        </p:nvSpPr>
        <p:spPr>
          <a:xfrm>
            <a:off x="1684798" y="294578"/>
            <a:ext cx="5473974" cy="1240060"/>
          </a:xfrm>
          <a:prstGeom prst="rect">
            <a:avLst/>
          </a:prstGeom>
        </p:spPr>
        <p:txBody>
          <a:bodyPr/>
          <a:lstStyle>
            <a:lvl1pPr algn="l" rtl="0" eaLnBrk="0" fontAlgn="base" hangingPunct="0">
              <a:spcBef>
                <a:spcPct val="0"/>
              </a:spcBef>
              <a:spcAft>
                <a:spcPct val="0"/>
              </a:spcAft>
              <a:defRPr lang="en-GB" sz="32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rtl="1"/>
            <a:r>
              <a:rPr lang="ar-IQ" dirty="0"/>
              <a:t>التعامل مع التوتر و الضغط العصبي أثناء تفشي </a:t>
            </a:r>
            <a:r>
              <a:rPr lang="en-AU" dirty="0"/>
              <a:t>COVID-19</a:t>
            </a:r>
          </a:p>
        </p:txBody>
      </p:sp>
      <p:sp>
        <p:nvSpPr>
          <p:cNvPr id="9" name="TextBox 8">
            <a:extLst>
              <a:ext uri="{FF2B5EF4-FFF2-40B4-BE49-F238E27FC236}">
                <a16:creationId xmlns:a16="http://schemas.microsoft.com/office/drawing/2014/main" id="{5961DEC0-83BF-4DEE-A453-60EF4E6570AA}"/>
              </a:ext>
            </a:extLst>
          </p:cNvPr>
          <p:cNvSpPr>
            <a:spLocks noChangeArrowheads="1"/>
          </p:cNvSpPr>
          <p:nvPr/>
        </p:nvSpPr>
        <p:spPr bwMode="auto">
          <a:xfrm>
            <a:off x="839417" y="5439576"/>
            <a:ext cx="6192688" cy="707886"/>
          </a:xfrm>
          <a:prstGeom prst="rect">
            <a:avLst/>
          </a:prstGeom>
          <a:noFill/>
          <a:ln w="12700">
            <a:solidFill>
              <a:schemeClr val="accent6"/>
            </a:solidFill>
            <a:prstDash val="solid"/>
            <a:round/>
            <a:headEnd/>
            <a:tailEnd/>
          </a:ln>
        </p:spPr>
        <p:txBody>
          <a:bodyPr wrap="square">
            <a:spAutoFit/>
          </a:bodyPr>
          <a:lstStyle/>
          <a:p>
            <a:pPr algn="r" rtl="1"/>
            <a:r>
              <a:rPr lang="ar-IQ" sz="2000" b="1" dirty="0"/>
              <a:t>حافظ على نفسك في أفضل صحة ممكنة. نم جيدًا وتناول طعامًا صحيًا وكن نشطًا بدنيًا.</a:t>
            </a:r>
          </a:p>
        </p:txBody>
      </p:sp>
    </p:spTree>
    <p:extLst>
      <p:ext uri="{BB962C8B-B14F-4D97-AF65-F5344CB8AC3E}">
        <p14:creationId xmlns:p14="http://schemas.microsoft.com/office/powerpoint/2010/main" val="92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511435-3432-4B88-989C-143F2A8F6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1994" y="1430732"/>
            <a:ext cx="5528011" cy="2725714"/>
          </a:xfrm>
          <a:prstGeom prst="rect">
            <a:avLst/>
          </a:prstGeom>
        </p:spPr>
      </p:pic>
      <p:sp>
        <p:nvSpPr>
          <p:cNvPr id="5" name="Title 1">
            <a:extLst>
              <a:ext uri="{FF2B5EF4-FFF2-40B4-BE49-F238E27FC236}">
                <a16:creationId xmlns:a16="http://schemas.microsoft.com/office/drawing/2014/main" id="{862083C3-DFE4-404C-BFD1-75316A85512D}"/>
              </a:ext>
            </a:extLst>
          </p:cNvPr>
          <p:cNvSpPr txBox="1">
            <a:spLocks/>
          </p:cNvSpPr>
          <p:nvPr/>
        </p:nvSpPr>
        <p:spPr>
          <a:xfrm>
            <a:off x="2419806" y="301495"/>
            <a:ext cx="7352386" cy="758795"/>
          </a:xfrm>
          <a:prstGeom prst="rect">
            <a:avLst/>
          </a:prstGeom>
        </p:spPr>
        <p:txBody>
          <a:bodyPr/>
          <a:lstStyle>
            <a:lvl1pPr algn="l" rtl="0" eaLnBrk="0" fontAlgn="base" hangingPunct="0">
              <a:spcBef>
                <a:spcPct val="0"/>
              </a:spcBef>
              <a:spcAft>
                <a:spcPct val="0"/>
              </a:spcAft>
              <a:defRPr lang="en-GB" sz="32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ctr" rtl="1"/>
            <a:r>
              <a:rPr lang="ar-IQ" dirty="0"/>
              <a:t>لمزيد من المعلومات حول </a:t>
            </a:r>
            <a:r>
              <a:rPr lang="en-GB" dirty="0"/>
              <a:t>COVID-19</a:t>
            </a:r>
          </a:p>
        </p:txBody>
      </p:sp>
      <p:sp>
        <p:nvSpPr>
          <p:cNvPr id="8" name="Text Placeholder 3">
            <a:extLst>
              <a:ext uri="{FF2B5EF4-FFF2-40B4-BE49-F238E27FC236}">
                <a16:creationId xmlns:a16="http://schemas.microsoft.com/office/drawing/2014/main" id="{A7F77EAD-00B6-41F9-808F-E91E791E86A2}"/>
              </a:ext>
            </a:extLst>
          </p:cNvPr>
          <p:cNvSpPr txBox="1">
            <a:spLocks/>
          </p:cNvSpPr>
          <p:nvPr/>
        </p:nvSpPr>
        <p:spPr>
          <a:xfrm>
            <a:off x="1701500" y="4525538"/>
            <a:ext cx="8788997" cy="131821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rtl="1">
              <a:spcBef>
                <a:spcPts val="0"/>
              </a:spcBef>
            </a:pPr>
            <a:r>
              <a:rPr lang="ar-IQ" sz="2400" dirty="0">
                <a:solidFill>
                  <a:schemeClr val="tx2"/>
                </a:solidFill>
              </a:rPr>
              <a:t>تابع الأخبار والمعلومات من موقع انترناشونال أس أو أس المخصص لهذا الغرض:</a:t>
            </a:r>
          </a:p>
          <a:p>
            <a:pPr marL="0" indent="0" algn="ctr" rtl="1">
              <a:spcBef>
                <a:spcPts val="0"/>
              </a:spcBef>
            </a:pPr>
            <a:br>
              <a:rPr lang="en-AU" sz="2400" dirty="0">
                <a:solidFill>
                  <a:schemeClr val="tx2"/>
                </a:solidFill>
              </a:rPr>
            </a:br>
            <a:r>
              <a:rPr lang="en-AU" sz="2600" dirty="0">
                <a:solidFill>
                  <a:srgbClr val="233E94"/>
                </a:solidFill>
              </a:rPr>
              <a:t>https://pandemic.internationalsos.com/2019-ncov</a:t>
            </a:r>
            <a:r>
              <a:rPr lang="en-US" sz="2600" dirty="0">
                <a:solidFill>
                  <a:srgbClr val="233E94"/>
                </a:solidFill>
              </a:rPr>
              <a:t> </a:t>
            </a:r>
            <a:endParaRPr lang="en-AU" sz="2600" dirty="0">
              <a:solidFill>
                <a:srgbClr val="233E94"/>
              </a:solidFill>
            </a:endParaRPr>
          </a:p>
        </p:txBody>
      </p:sp>
    </p:spTree>
    <p:extLst>
      <p:ext uri="{BB962C8B-B14F-4D97-AF65-F5344CB8AC3E}">
        <p14:creationId xmlns:p14="http://schemas.microsoft.com/office/powerpoint/2010/main" val="179721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AA1BAD53-5330-43D4-850B-5364AA5685AB}"/>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2022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10" name="Text Box 9">
            <a:extLst>
              <a:ext uri="{FF2B5EF4-FFF2-40B4-BE49-F238E27FC236}">
                <a16:creationId xmlns:a16="http://schemas.microsoft.com/office/drawing/2014/main" id="{E40BD840-F7EC-45D7-AD06-1B58118485B3}"/>
              </a:ext>
            </a:extLst>
          </p:cNvPr>
          <p:cNvSpPr txBox="1">
            <a:spLocks noChangeArrowheads="1"/>
          </p:cNvSpPr>
          <p:nvPr/>
        </p:nvSpPr>
        <p:spPr bwMode="auto">
          <a:xfrm>
            <a:off x="788610" y="4964225"/>
            <a:ext cx="4301704" cy="749179"/>
          </a:xfrm>
          <a:prstGeom prst="rect">
            <a:avLst/>
          </a:prstGeom>
          <a:noFill/>
          <a:ln w="9525">
            <a:noFill/>
            <a:miter lim="800000"/>
            <a:headEnd/>
            <a:tailEnd/>
          </a:ln>
        </p:spPr>
        <p:txBody>
          <a:bodyPr wrap="square">
            <a:spAutoFit/>
          </a:bodyPr>
          <a:lstStyle/>
          <a:p>
            <a:pPr fontAlgn="auto">
              <a:spcBef>
                <a:spcPct val="20000"/>
              </a:spcBef>
              <a:spcAft>
                <a:spcPts val="0"/>
              </a:spcAft>
              <a:defRPr/>
            </a:pPr>
            <a:r>
              <a:rPr lang="en-AU" sz="1067" dirty="0">
                <a:solidFill>
                  <a:schemeClr val="bg2">
                    <a:lumMod val="75000"/>
                  </a:schemeClr>
                </a:solidFill>
                <a:latin typeface="+mn-lt"/>
                <a:cs typeface="+mn-cs"/>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67" dirty="0">
              <a:solidFill>
                <a:schemeClr val="bg2">
                  <a:lumMod val="75000"/>
                </a:schemeClr>
              </a:solidFill>
              <a:latin typeface="+mn-lt"/>
              <a:cs typeface="+mn-cs"/>
            </a:endParaRPr>
          </a:p>
        </p:txBody>
      </p:sp>
      <p:sp>
        <p:nvSpPr>
          <p:cNvPr id="5" name="Title 3">
            <a:extLst>
              <a:ext uri="{FF2B5EF4-FFF2-40B4-BE49-F238E27FC236}">
                <a16:creationId xmlns:a16="http://schemas.microsoft.com/office/drawing/2014/main" id="{CEC71C7D-15CC-48F6-83AB-C05B78CC1417}"/>
              </a:ext>
            </a:extLst>
          </p:cNvPr>
          <p:cNvSpPr txBox="1">
            <a:spLocks/>
          </p:cNvSpPr>
          <p:nvPr/>
        </p:nvSpPr>
        <p:spPr bwMode="auto">
          <a:xfrm>
            <a:off x="1008688" y="2641312"/>
            <a:ext cx="10729192" cy="8850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ctr" eaLnBrk="1" hangingPunct="1"/>
            <a:r>
              <a:rPr lang="ar-IQ" altLang="en-US" sz="5400" dirty="0"/>
              <a:t>أي أسئلة</a:t>
            </a:r>
            <a:endParaRPr lang="en-GB" altLang="en-US" sz="533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0"/>
            <a:ext cx="11123663" cy="2275945"/>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rtl="1"/>
            <a:r>
              <a:rPr lang="ar-IQ" sz="3200" b="1" i="0" u="none" strike="noStrike" dirty="0">
                <a:solidFill>
                  <a:srgbClr val="232762"/>
                </a:solidFill>
                <a:effectLst/>
                <a:cs typeface="Arial" panose="020B0604020202020204" pitchFamily="34" charset="0"/>
              </a:rPr>
              <a:t>المتلازمة التنفسية الحادة الوخيمة 2</a:t>
            </a:r>
            <a:r>
              <a:rPr lang="ar-IQ" sz="3200" b="0" i="0" dirty="0">
                <a:solidFill>
                  <a:srgbClr val="000000"/>
                </a:solidFill>
                <a:effectLst/>
                <a:latin typeface="Arial" panose="020B0604020202020204" pitchFamily="34" charset="0"/>
              </a:rPr>
              <a:t>​</a:t>
            </a:r>
            <a:br>
              <a:rPr lang="ar-IQ" sz="3200" b="0" i="0" dirty="0">
                <a:solidFill>
                  <a:srgbClr val="000000"/>
                </a:solidFill>
                <a:effectLst/>
                <a:latin typeface="Arial" panose="020B0604020202020204" pitchFamily="34" charset="0"/>
              </a:rPr>
            </a:br>
            <a:r>
              <a:rPr lang="en-GB" sz="3200" b="1" i="0" u="none" strike="noStrike" dirty="0">
                <a:solidFill>
                  <a:srgbClr val="232762"/>
                </a:solidFill>
                <a:effectLst/>
                <a:latin typeface="Arial" panose="020B0604020202020204" pitchFamily="34" charset="0"/>
              </a:rPr>
              <a:t>Severe Acute Respiratory Syndrome </a:t>
            </a:r>
            <a:r>
              <a:rPr lang="en-GB" sz="3200" b="0" i="0" dirty="0">
                <a:solidFill>
                  <a:srgbClr val="000000"/>
                </a:solidFill>
                <a:effectLst/>
                <a:latin typeface="Arial" panose="020B0604020202020204" pitchFamily="34" charset="0"/>
              </a:rPr>
              <a:t>​</a:t>
            </a:r>
            <a:br>
              <a:rPr lang="en-GB" sz="3200" b="0" i="0" dirty="0">
                <a:solidFill>
                  <a:srgbClr val="000000"/>
                </a:solidFill>
                <a:effectLst/>
                <a:latin typeface="Arial" panose="020B0604020202020204" pitchFamily="34" charset="0"/>
              </a:rPr>
            </a:br>
            <a:r>
              <a:rPr lang="en-GB" sz="3200" b="1" i="0" u="none" strike="noStrike" dirty="0">
                <a:solidFill>
                  <a:srgbClr val="232762"/>
                </a:solidFill>
                <a:effectLst/>
                <a:latin typeface="Arial" panose="020B0604020202020204" pitchFamily="34" charset="0"/>
              </a:rPr>
              <a:t>(SARS-CoV-2) </a:t>
            </a:r>
            <a:r>
              <a:rPr lang="en-GB" sz="3200" b="0" i="0" dirty="0">
                <a:solidFill>
                  <a:srgbClr val="000000"/>
                </a:solidFill>
                <a:effectLst/>
                <a:latin typeface="Arial" panose="020B0604020202020204" pitchFamily="34" charset="0"/>
              </a:rPr>
              <a:t>​</a:t>
            </a:r>
            <a:br>
              <a:rPr lang="en-GB" sz="3200" b="0" i="0" dirty="0">
                <a:solidFill>
                  <a:srgbClr val="000000"/>
                </a:solidFill>
                <a:effectLst/>
                <a:latin typeface="Arial" panose="020B0604020202020204" pitchFamily="34" charset="0"/>
              </a:rPr>
            </a:br>
            <a:r>
              <a:rPr lang="ar-IQ" sz="3200" b="1" i="0" u="none" strike="noStrike" dirty="0">
                <a:solidFill>
                  <a:srgbClr val="232762"/>
                </a:solidFill>
                <a:effectLst/>
                <a:cs typeface="Arial" panose="020B0604020202020204" pitchFamily="34" charset="0"/>
              </a:rPr>
              <a:t>المسبب هو </a:t>
            </a:r>
            <a:r>
              <a:rPr lang="en-GB" sz="3200" b="1" i="0" u="none" strike="noStrike" dirty="0">
                <a:solidFill>
                  <a:srgbClr val="232762"/>
                </a:solidFill>
                <a:effectLst/>
                <a:latin typeface="Arial" panose="020B0604020202020204" pitchFamily="34" charset="0"/>
              </a:rPr>
              <a:t>COVID-19</a:t>
            </a:r>
            <a:r>
              <a:rPr lang="en-GB" sz="3200" b="0" i="0" dirty="0">
                <a:solidFill>
                  <a:srgbClr val="000000"/>
                </a:solidFill>
                <a:effectLst/>
                <a:latin typeface="Arial" panose="020B0604020202020204" pitchFamily="34" charset="0"/>
              </a:rPr>
              <a:t>​</a:t>
            </a:r>
            <a:br>
              <a:rPr lang="en-GB" sz="3200" b="0" i="0" dirty="0">
                <a:solidFill>
                  <a:srgbClr val="000000"/>
                </a:solidFill>
                <a:effectLst/>
                <a:latin typeface="Arial" panose="020B0604020202020204" pitchFamily="34" charset="0"/>
              </a:rPr>
            </a:br>
            <a:r>
              <a:rPr lang="en-GB" sz="3200" b="0" i="0" dirty="0">
                <a:solidFill>
                  <a:srgbClr val="000000"/>
                </a:solidFill>
                <a:effectLst/>
                <a:latin typeface="Arial" panose="020B0604020202020204" pitchFamily="34" charset="0"/>
              </a:rPr>
              <a:t>​</a:t>
            </a:r>
            <a:endParaRPr lang="en-AU" sz="3200" dirty="0">
              <a:solidFill>
                <a:srgbClr val="232762"/>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5790752" y="2379434"/>
            <a:ext cx="5849864" cy="3067531"/>
          </a:xfrm>
          <a:noFill/>
        </p:spPr>
        <p:txBody>
          <a:bodyPr/>
          <a:lstStyle/>
          <a:p>
            <a:pPr marL="342000" indent="-342000" algn="just" rtl="1">
              <a:spcBef>
                <a:spcPts val="1500"/>
              </a:spcBef>
              <a:buClr>
                <a:schemeClr val="tx1"/>
              </a:buClr>
              <a:buFont typeface="Arial" panose="020B0604020202020204" pitchFamily="34" charset="0"/>
              <a:buChar char="•"/>
            </a:pPr>
            <a:r>
              <a:rPr lang="ar-IQ" sz="2000" dirty="0">
                <a:latin typeface="+mj-lt"/>
              </a:rPr>
              <a:t>تم تحديد الحالات الأولى لدى الأشخاص المصابين بالتهاب رئوي في ووهان ، الصين ، في أواخر ديسمبر 2019.</a:t>
            </a:r>
          </a:p>
          <a:p>
            <a:pPr marL="342000" lvl="1" indent="-342000" algn="just" rtl="1">
              <a:spcBef>
                <a:spcPts val="1500"/>
              </a:spcBef>
              <a:buClr>
                <a:schemeClr val="tx1"/>
              </a:buClr>
              <a:buFont typeface="Arial" panose="020B0604020202020204" pitchFamily="34" charset="0"/>
              <a:buChar char="•"/>
            </a:pPr>
            <a:r>
              <a:rPr lang="ar-IQ" sz="2000" dirty="0">
                <a:latin typeface="+mj-lt"/>
              </a:rPr>
              <a:t>أعلنت منظمة الصحة العالمية </a:t>
            </a:r>
            <a:r>
              <a:rPr lang="en-AU" sz="2000" dirty="0">
                <a:latin typeface="+mj-lt"/>
              </a:rPr>
              <a:t>WHO)</a:t>
            </a:r>
            <a:r>
              <a:rPr lang="ar-IQ" sz="2000" dirty="0">
                <a:latin typeface="+mj-lt"/>
              </a:rPr>
              <a:t>)</a:t>
            </a:r>
            <a:r>
              <a:rPr lang="en-AU" sz="2000" dirty="0">
                <a:latin typeface="+mj-lt"/>
              </a:rPr>
              <a:t> </a:t>
            </a:r>
            <a:r>
              <a:rPr lang="ar-IQ" sz="2000" dirty="0">
                <a:latin typeface="+mj-lt"/>
              </a:rPr>
              <a:t>أن الوضع أصبح وباءً في 11 مارس 2020.</a:t>
            </a:r>
          </a:p>
          <a:p>
            <a:pPr marL="1073150" lvl="3" indent="-350838" algn="just" rtl="1">
              <a:spcBef>
                <a:spcPts val="1500"/>
              </a:spcBef>
              <a:buClr>
                <a:schemeClr val="tx1"/>
              </a:buClr>
            </a:pPr>
            <a:r>
              <a:rPr lang="ar-IQ" sz="1800" b="1" dirty="0">
                <a:latin typeface="+mj-lt"/>
              </a:rPr>
              <a:t>انتشار واسع من إنسان لآخر</a:t>
            </a:r>
          </a:p>
          <a:p>
            <a:pPr marL="1073150" lvl="3" indent="-350838" algn="just" rtl="1">
              <a:spcBef>
                <a:spcPts val="1500"/>
              </a:spcBef>
              <a:buClr>
                <a:schemeClr val="tx1"/>
              </a:buClr>
            </a:pPr>
            <a:r>
              <a:rPr lang="ar-IQ" sz="1800" b="1" dirty="0">
                <a:latin typeface="+mj-lt"/>
              </a:rPr>
              <a:t>عدد كبير من البلدان المتضررة</a:t>
            </a:r>
            <a:endParaRPr lang="en-GB" sz="2000" b="1" strike="sngStrike" dirty="0">
              <a:solidFill>
                <a:srgbClr val="FF0000"/>
              </a:solidFill>
              <a:latin typeface="+mj-lt"/>
            </a:endParaRPr>
          </a:p>
        </p:txBody>
      </p:sp>
      <p:pic>
        <p:nvPicPr>
          <p:cNvPr id="9" name="Picture 8" descr="A birthday cake&#10;&#10;Description automatically generated">
            <a:extLst>
              <a:ext uri="{FF2B5EF4-FFF2-40B4-BE49-F238E27FC236}">
                <a16:creationId xmlns:a16="http://schemas.microsoft.com/office/drawing/2014/main" id="{A93EF42A-FA88-473F-948F-6C817D133D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108" y="1254350"/>
            <a:ext cx="5046343" cy="5044884"/>
          </a:xfrm>
          <a:prstGeom prst="rect">
            <a:avLst/>
          </a:prstGeom>
        </p:spPr>
      </p:pic>
      <p:sp>
        <p:nvSpPr>
          <p:cNvPr id="2" name="TextBox 1">
            <a:extLst>
              <a:ext uri="{FF2B5EF4-FFF2-40B4-BE49-F238E27FC236}">
                <a16:creationId xmlns:a16="http://schemas.microsoft.com/office/drawing/2014/main" id="{7F4318D1-AE5E-49C6-8BFF-F0819C5B3EB4}"/>
              </a:ext>
            </a:extLst>
          </p:cNvPr>
          <p:cNvSpPr txBox="1"/>
          <p:nvPr/>
        </p:nvSpPr>
        <p:spPr>
          <a:xfrm>
            <a:off x="7320136" y="4941168"/>
            <a:ext cx="4314362" cy="369332"/>
          </a:xfrm>
          <a:prstGeom prst="rect">
            <a:avLst/>
          </a:prstGeom>
          <a:ln>
            <a:solidFill>
              <a:schemeClr val="accent6"/>
            </a:solidFill>
          </a:ln>
        </p:spPr>
        <p:txBody>
          <a:bodyPr wrap="square" rtlCol="0">
            <a:spAutoFit/>
          </a:bodyPr>
          <a:lstStyle/>
          <a:p>
            <a:pPr algn="r" rtl="1">
              <a:spcBef>
                <a:spcPts val="1500"/>
              </a:spcBef>
            </a:pPr>
            <a:r>
              <a:rPr lang="ar-IQ" b="1" dirty="0">
                <a:sym typeface="Wingdings 2" pitchFamily="18" charset="2"/>
              </a:rPr>
              <a:t>جائحة </a:t>
            </a:r>
            <a:r>
              <a:rPr lang="en-GB" b="1" dirty="0">
                <a:sym typeface="Wingdings 2" pitchFamily="18" charset="2"/>
              </a:rPr>
              <a:t>COVID-19 </a:t>
            </a:r>
            <a:r>
              <a:rPr lang="ar-IQ" b="1" dirty="0">
                <a:sym typeface="Wingdings 2" pitchFamily="18" charset="2"/>
              </a:rPr>
              <a:t> مستمرة ؛ يبقى الوضع متزعزع.</a:t>
            </a:r>
            <a:endParaRPr lang="en-GB" sz="1800" b="1" dirty="0">
              <a:sym typeface="Wingdings 2" pitchFamily="18" charset="2"/>
            </a:endParaRPr>
          </a:p>
        </p:txBody>
      </p:sp>
    </p:spTree>
    <p:extLst>
      <p:ext uri="{BB962C8B-B14F-4D97-AF65-F5344CB8AC3E}">
        <p14:creationId xmlns:p14="http://schemas.microsoft.com/office/powerpoint/2010/main" val="257541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8" y="216951"/>
            <a:ext cx="6412728"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a:r>
              <a:rPr lang="ar-IQ" sz="3200" dirty="0"/>
              <a:t>كيف ينتشر مرض كورونا فيروس-19؟​</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02562" y="1412777"/>
            <a:ext cx="6443143" cy="4752528"/>
          </a:xfrm>
        </p:spPr>
        <p:txBody>
          <a:bodyPr/>
          <a:lstStyle/>
          <a:p>
            <a:pPr marL="361950" indent="-361950" algn="r" rtl="1">
              <a:spcBef>
                <a:spcPts val="1500"/>
              </a:spcBef>
              <a:buClr>
                <a:schemeClr val="tx1"/>
              </a:buClr>
              <a:buFont typeface="Arial" panose="020B0604020202020204" pitchFamily="34" charset="0"/>
              <a:buChar char="•"/>
            </a:pPr>
            <a:r>
              <a:rPr lang="ar-IQ" b="1" dirty="0">
                <a:latin typeface="Arial" panose="020B0604020202020204" pitchFamily="34" charset="0"/>
                <a:ea typeface="Times New Roman" panose="02020603050405020304" pitchFamily="18" charset="0"/>
                <a:cs typeface="Times New Roman" panose="02020603050405020304" pitchFamily="18" charset="0"/>
              </a:rPr>
              <a:t>انتقال عن طريق الرذاذ: يحدث عندما يكون الناس على اتصال وثيق (في نطاق مترين أو 6 أقدام) من شخص مصاب. يمكن للقطرات المحتوية على الفيروس أن تهبط في الأنف أو العين أو الفم مباشرة.</a:t>
            </a:r>
          </a:p>
          <a:p>
            <a:pPr marL="361950" indent="-361950" algn="r" rtl="1">
              <a:spcBef>
                <a:spcPts val="1500"/>
              </a:spcBef>
              <a:buClr>
                <a:schemeClr val="tx1"/>
              </a:buClr>
              <a:buFont typeface="Arial" panose="020B0604020202020204" pitchFamily="34" charset="0"/>
              <a:buChar char="•"/>
            </a:pPr>
            <a:r>
              <a:rPr lang="ar-IQ" b="1" dirty="0">
                <a:latin typeface="Arial" panose="020B0604020202020204" pitchFamily="34" charset="0"/>
                <a:ea typeface="Times New Roman" panose="02020603050405020304" pitchFamily="18" charset="0"/>
                <a:cs typeface="Times New Roman" panose="02020603050405020304" pitchFamily="18" charset="0"/>
              </a:rPr>
              <a:t>انتقال عبر الهواء: يمكن للفيروس أن ينتشر إلى الأشخاص الذين كانوا على بعد أكثر من مترين (6 أقدام) إذا استنشقوا الهواء الذي يحمل جزيئات صغيرة جدًا تحتوي على الفيروس. هذا يحدث على الأرجح في الأماكن المغلقة سيئة التهوية و / أو المزدحمة حيث يقضي الناس فترات أطول من الوقت.</a:t>
            </a:r>
          </a:p>
          <a:p>
            <a:pPr marL="361950" indent="-361950" algn="r" rtl="1">
              <a:spcBef>
                <a:spcPts val="1500"/>
              </a:spcBef>
              <a:buClr>
                <a:schemeClr val="tx1"/>
              </a:buClr>
              <a:buFont typeface="Arial" panose="020B0604020202020204" pitchFamily="34" charset="0"/>
              <a:buChar char="•"/>
            </a:pPr>
            <a:r>
              <a:rPr lang="ar-IQ" b="1" dirty="0"/>
              <a:t>من خلال الأغراض الملوثة: لمس الأغراض الملوثة يضع القطرات على يديك. إذا لمست وجهك ، يمكن للقطرات أن تدخل أنفك / عينيك / فمك.</a:t>
            </a:r>
          </a:p>
          <a:p>
            <a:pPr marL="361950" lvl="1" indent="-361950" algn="r" rtl="1">
              <a:spcBef>
                <a:spcPts val="1500"/>
              </a:spcBef>
              <a:buClr>
                <a:schemeClr val="tx1"/>
              </a:buClr>
              <a:buFont typeface="Arial" panose="020B0604020202020204" pitchFamily="34" charset="0"/>
              <a:buChar char="•"/>
            </a:pPr>
            <a:r>
              <a:rPr lang="ar-IQ" b="1" dirty="0"/>
              <a:t>يمكن للأشخاص المصابين الذين يعانون من أعراض طفيفة أو معدومة أن ينشروا </a:t>
            </a:r>
            <a:r>
              <a:rPr lang="en-AU" b="1" dirty="0"/>
              <a:t>COVID-19</a:t>
            </a:r>
            <a:r>
              <a:rPr lang="ar-IQ" b="1" dirty="0"/>
              <a:t>.</a:t>
            </a:r>
            <a:endParaRPr lang="en-US" b="1" dirty="0"/>
          </a:p>
        </p:txBody>
      </p:sp>
      <p:pic>
        <p:nvPicPr>
          <p:cNvPr id="6" name="Picture 5" descr="A picture containing table, cake, decorated, sitting&#10;&#10;Description automatically generated">
            <a:extLst>
              <a:ext uri="{FF2B5EF4-FFF2-40B4-BE49-F238E27FC236}">
                <a16:creationId xmlns:a16="http://schemas.microsoft.com/office/drawing/2014/main" id="{E9B085EC-1FED-496D-A81C-8DC718C61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374" y="908721"/>
            <a:ext cx="4040449" cy="4708829"/>
          </a:xfrm>
          <a:prstGeom prst="rect">
            <a:avLst/>
          </a:prstGeom>
        </p:spPr>
      </p:pic>
    </p:spTree>
    <p:extLst>
      <p:ext uri="{BB962C8B-B14F-4D97-AF65-F5344CB8AC3E}">
        <p14:creationId xmlns:p14="http://schemas.microsoft.com/office/powerpoint/2010/main" val="313029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2A05-801C-49D0-B4CC-6575253F4AF2}"/>
              </a:ext>
            </a:extLst>
          </p:cNvPr>
          <p:cNvSpPr>
            <a:spLocks noGrp="1"/>
          </p:cNvSpPr>
          <p:nvPr>
            <p:ph type="title"/>
          </p:nvPr>
        </p:nvSpPr>
        <p:spPr>
          <a:xfrm>
            <a:off x="733614" y="260648"/>
            <a:ext cx="6370449" cy="615931"/>
          </a:xfrm>
        </p:spPr>
        <p:txBody>
          <a:bodyPr/>
          <a:lstStyle/>
          <a:p>
            <a:pPr algn="r" rtl="1"/>
            <a:r>
              <a:rPr lang="ar-IQ" dirty="0"/>
              <a:t>ما هي متغيرات\ متحولات </a:t>
            </a:r>
            <a:r>
              <a:rPr lang="en-AU" dirty="0"/>
              <a:t>SARS-CoV-2؟</a:t>
            </a:r>
            <a:endParaRPr lang="en-GB" dirty="0"/>
          </a:p>
        </p:txBody>
      </p:sp>
      <p:sp>
        <p:nvSpPr>
          <p:cNvPr id="3" name="Text Placeholder 2">
            <a:extLst>
              <a:ext uri="{FF2B5EF4-FFF2-40B4-BE49-F238E27FC236}">
                <a16:creationId xmlns:a16="http://schemas.microsoft.com/office/drawing/2014/main" id="{EE905BF9-F71F-4001-8D2D-420AABEB485A}"/>
              </a:ext>
            </a:extLst>
          </p:cNvPr>
          <p:cNvSpPr>
            <a:spLocks noGrp="1"/>
          </p:cNvSpPr>
          <p:nvPr>
            <p:ph type="body" sz="quarter" idx="10"/>
          </p:nvPr>
        </p:nvSpPr>
        <p:spPr>
          <a:xfrm>
            <a:off x="1055439" y="1916832"/>
            <a:ext cx="6048623" cy="3168352"/>
          </a:xfrm>
        </p:spPr>
        <p:txBody>
          <a:bodyPr/>
          <a:lstStyle/>
          <a:p>
            <a:pPr algn="r" rtl="1">
              <a:spcBef>
                <a:spcPts val="1500"/>
              </a:spcBef>
              <a:spcAft>
                <a:spcPts val="600"/>
              </a:spcAft>
            </a:pPr>
            <a:r>
              <a:rPr lang="ar-IQ" b="1" dirty="0">
                <a:latin typeface="Arial" panose="020B0604020202020204" pitchFamily="34" charset="0"/>
                <a:ea typeface="Times New Roman" panose="02020603050405020304" pitchFamily="18" charset="0"/>
                <a:cs typeface="Times New Roman" panose="02020603050405020304" pitchFamily="18" charset="0"/>
              </a:rPr>
              <a:t>مع تحور فيروس </a:t>
            </a:r>
            <a:r>
              <a:rPr lang="en-AU" b="1" dirty="0">
                <a:latin typeface="Arial" panose="020B0604020202020204" pitchFamily="34" charset="0"/>
                <a:ea typeface="Times New Roman" panose="02020603050405020304" pitchFamily="18" charset="0"/>
                <a:cs typeface="Times New Roman" panose="02020603050405020304" pitchFamily="18" charset="0"/>
              </a:rPr>
              <a:t>SARS-CoV-2 </a:t>
            </a:r>
            <a:r>
              <a:rPr lang="ar-IQ" b="1" dirty="0">
                <a:latin typeface="Arial" panose="020B0604020202020204" pitchFamily="34" charset="0"/>
                <a:ea typeface="Times New Roman" panose="02020603050405020304" pitchFamily="18" charset="0"/>
                <a:cs typeface="Times New Roman" panose="02020603050405020304" pitchFamily="18" charset="0"/>
              </a:rPr>
              <a:t> و تغيره باستمرار ، تتطور أنواع مختلفة من الفيروس.</a:t>
            </a:r>
          </a:p>
          <a:p>
            <a:pPr algn="r" rtl="1">
              <a:spcBef>
                <a:spcPts val="1500"/>
              </a:spcBef>
              <a:spcAft>
                <a:spcPts val="600"/>
              </a:spcAft>
            </a:pPr>
            <a:r>
              <a:rPr lang="ar-IQ" b="1" dirty="0">
                <a:latin typeface="Arial" panose="020B0604020202020204" pitchFamily="34" charset="0"/>
                <a:ea typeface="Times New Roman" panose="02020603050405020304" pitchFamily="18" charset="0"/>
                <a:cs typeface="Times New Roman" panose="02020603050405020304" pitchFamily="18" charset="0"/>
              </a:rPr>
              <a:t>يتم رصد المتغيرات ودراستها بإستمرار.</a:t>
            </a:r>
          </a:p>
          <a:p>
            <a:pPr algn="r" rtl="1">
              <a:spcBef>
                <a:spcPts val="1500"/>
              </a:spcBef>
              <a:spcAft>
                <a:spcPts val="600"/>
              </a:spcAft>
            </a:pPr>
            <a:r>
              <a:rPr lang="ar-IQ" b="1" dirty="0">
                <a:latin typeface="Arial" panose="020B0604020202020204" pitchFamily="34" charset="0"/>
                <a:ea typeface="Times New Roman" panose="02020603050405020304" pitchFamily="18" charset="0"/>
                <a:cs typeface="Times New Roman" panose="02020603050405020304" pitchFamily="18" charset="0"/>
              </a:rPr>
              <a:t>يتطلع العلماء لمعرفة أيها قد يتغير بطريقة تسمح لها بالانتشار بسهولة ، أو تجعل علاجها أو منعها أكثر صعوبة باللقاحات.</a:t>
            </a:r>
          </a:p>
          <a:p>
            <a:pPr algn="r" rtl="1">
              <a:spcBef>
                <a:spcPts val="1500"/>
              </a:spcBef>
              <a:spcAft>
                <a:spcPts val="600"/>
              </a:spcAft>
            </a:pPr>
            <a:r>
              <a:rPr lang="ar-IQ" b="1" dirty="0">
                <a:latin typeface="Arial" panose="020B0604020202020204" pitchFamily="34" charset="0"/>
                <a:ea typeface="Times New Roman" panose="02020603050405020304" pitchFamily="18" charset="0"/>
                <a:cs typeface="Times New Roman" panose="02020603050405020304" pitchFamily="18" charset="0"/>
              </a:rPr>
              <a:t>يمكن تعديل الفحوصات والعلاج واللقاحات الخاصة ب </a:t>
            </a:r>
            <a:r>
              <a:rPr lang="en-AU" b="1" dirty="0">
                <a:latin typeface="Arial" panose="020B0604020202020204" pitchFamily="34" charset="0"/>
                <a:ea typeface="Times New Roman" panose="02020603050405020304" pitchFamily="18" charset="0"/>
                <a:cs typeface="Times New Roman" panose="02020603050405020304" pitchFamily="18" charset="0"/>
              </a:rPr>
              <a:t>COVID-19</a:t>
            </a:r>
            <a:r>
              <a:rPr lang="ar-IQ" b="1" dirty="0">
                <a:latin typeface="Arial" panose="020B0604020202020204" pitchFamily="34" charset="0"/>
                <a:ea typeface="Times New Roman" panose="02020603050405020304" pitchFamily="18" charset="0"/>
                <a:cs typeface="Times New Roman" panose="02020603050405020304" pitchFamily="18" charset="0"/>
              </a:rPr>
              <a:t> حسب ظهور المتغيرات.</a:t>
            </a:r>
            <a:endParaRPr lang="en-GB" b="1" dirty="0"/>
          </a:p>
        </p:txBody>
      </p:sp>
      <p:pic>
        <p:nvPicPr>
          <p:cNvPr id="5" name="Picture 4">
            <a:extLst>
              <a:ext uri="{FF2B5EF4-FFF2-40B4-BE49-F238E27FC236}">
                <a16:creationId xmlns:a16="http://schemas.microsoft.com/office/drawing/2014/main" id="{A71CAC36-39CD-4DB1-96FD-A3378A2BDCA3}"/>
              </a:ext>
            </a:extLst>
          </p:cNvPr>
          <p:cNvPicPr>
            <a:picLocks noChangeAspect="1"/>
          </p:cNvPicPr>
          <p:nvPr/>
        </p:nvPicPr>
        <p:blipFill>
          <a:blip r:embed="rId2"/>
          <a:stretch>
            <a:fillRect/>
          </a:stretch>
        </p:blipFill>
        <p:spPr>
          <a:xfrm>
            <a:off x="7896199" y="692696"/>
            <a:ext cx="3853314" cy="4942028"/>
          </a:xfrm>
          <a:prstGeom prst="rect">
            <a:avLst/>
          </a:prstGeom>
        </p:spPr>
      </p:pic>
    </p:spTree>
    <p:extLst>
      <p:ext uri="{BB962C8B-B14F-4D97-AF65-F5344CB8AC3E}">
        <p14:creationId xmlns:p14="http://schemas.microsoft.com/office/powerpoint/2010/main" val="126332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623392" y="199802"/>
            <a:ext cx="6218620"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a:r>
              <a:rPr lang="ar-IQ" sz="3200" dirty="0"/>
              <a:t>تبدأ الأعراض مثل العديد من الأمراض الأخرى​</a:t>
            </a:r>
            <a:endParaRPr lang="en-AU" sz="3200" dirty="0"/>
          </a:p>
        </p:txBody>
      </p:sp>
      <p:pic>
        <p:nvPicPr>
          <p:cNvPr id="12" name="Picture 11">
            <a:extLst>
              <a:ext uri="{FF2B5EF4-FFF2-40B4-BE49-F238E27FC236}">
                <a16:creationId xmlns:a16="http://schemas.microsoft.com/office/drawing/2014/main" id="{50D128A0-53BC-4686-9C8E-5E5F80EE9B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61911" y="295375"/>
            <a:ext cx="1457820" cy="2992445"/>
          </a:xfrm>
          <a:prstGeom prst="rect">
            <a:avLst/>
          </a:prstGeom>
        </p:spPr>
      </p:pic>
      <p:pic>
        <p:nvPicPr>
          <p:cNvPr id="13" name="Picture 12">
            <a:extLst>
              <a:ext uri="{FF2B5EF4-FFF2-40B4-BE49-F238E27FC236}">
                <a16:creationId xmlns:a16="http://schemas.microsoft.com/office/drawing/2014/main" id="{867DFEA0-7070-40F4-93FF-3915737A201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515237" y="577345"/>
            <a:ext cx="1488569" cy="2614618"/>
          </a:xfrm>
          <a:prstGeom prst="rect">
            <a:avLst/>
          </a:prstGeom>
        </p:spPr>
      </p:pic>
      <p:pic>
        <p:nvPicPr>
          <p:cNvPr id="14" name="Picture 13">
            <a:extLst>
              <a:ext uri="{FF2B5EF4-FFF2-40B4-BE49-F238E27FC236}">
                <a16:creationId xmlns:a16="http://schemas.microsoft.com/office/drawing/2014/main" id="{A93EE1D0-2A7A-4DDA-A3C1-755395B18CD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904312" y="551477"/>
            <a:ext cx="1518766" cy="2667652"/>
          </a:xfrm>
          <a:prstGeom prst="rect">
            <a:avLst/>
          </a:prstGeom>
        </p:spPr>
      </p:pic>
      <p:pic>
        <p:nvPicPr>
          <p:cNvPr id="15" name="Picture 14">
            <a:extLst>
              <a:ext uri="{FF2B5EF4-FFF2-40B4-BE49-F238E27FC236}">
                <a16:creationId xmlns:a16="http://schemas.microsoft.com/office/drawing/2014/main" id="{9DD17D22-21B3-44BA-A46B-960C299637C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663695" y="3036424"/>
            <a:ext cx="1457820" cy="2535969"/>
          </a:xfrm>
          <a:prstGeom prst="rect">
            <a:avLst/>
          </a:prstGeom>
        </p:spPr>
      </p:pic>
      <p:pic>
        <p:nvPicPr>
          <p:cNvPr id="17" name="Picture 16">
            <a:extLst>
              <a:ext uri="{FF2B5EF4-FFF2-40B4-BE49-F238E27FC236}">
                <a16:creationId xmlns:a16="http://schemas.microsoft.com/office/drawing/2014/main" id="{C11ED8C5-3B34-45DE-8237-B33F725AAD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7169" y="3219129"/>
            <a:ext cx="2360658" cy="2360658"/>
          </a:xfrm>
          <a:prstGeom prst="rect">
            <a:avLst/>
          </a:prstGeom>
        </p:spPr>
      </p:pic>
      <p:sp>
        <p:nvSpPr>
          <p:cNvPr id="4" name="TextBox 3">
            <a:extLst>
              <a:ext uri="{FF2B5EF4-FFF2-40B4-BE49-F238E27FC236}">
                <a16:creationId xmlns:a16="http://schemas.microsoft.com/office/drawing/2014/main" id="{BABAD5E5-A183-40D7-A6E0-B9FA1DE32E70}"/>
              </a:ext>
            </a:extLst>
          </p:cNvPr>
          <p:cNvSpPr txBox="1"/>
          <p:nvPr/>
        </p:nvSpPr>
        <p:spPr>
          <a:xfrm>
            <a:off x="1487488" y="5175483"/>
            <a:ext cx="5359708" cy="707886"/>
          </a:xfrm>
          <a:prstGeom prst="rect">
            <a:avLst/>
          </a:prstGeom>
          <a:ln>
            <a:solidFill>
              <a:schemeClr val="accent6"/>
            </a:solidFill>
          </a:ln>
        </p:spPr>
        <p:txBody>
          <a:bodyPr wrap="square" rtlCol="0">
            <a:spAutoFit/>
          </a:bodyPr>
          <a:lstStyle/>
          <a:p>
            <a:pPr algn="r" rtl="1">
              <a:spcBef>
                <a:spcPts val="1500"/>
              </a:spcBef>
            </a:pPr>
            <a:r>
              <a:rPr lang="ar-IQ" sz="2000" b="1" dirty="0">
                <a:ea typeface="Times New Roman" panose="02020603050405020304" pitchFamily="18" charset="0"/>
                <a:cs typeface="Times New Roman" panose="02020603050405020304" pitchFamily="18" charset="0"/>
              </a:rPr>
              <a:t>ابق في المنزل حتى لو كانت لديك أعراض خفيفة. اطلب المشورة الطبية باتباع الإرشادات المحلية.</a:t>
            </a:r>
            <a:endParaRPr lang="en-GB" sz="2000" b="1" dirty="0">
              <a:sym typeface="Wingdings 2" pitchFamily="18" charset="2"/>
            </a:endParaRPr>
          </a:p>
        </p:txBody>
      </p:sp>
      <p:sp>
        <p:nvSpPr>
          <p:cNvPr id="10" name="Text Placeholder 2">
            <a:extLst>
              <a:ext uri="{FF2B5EF4-FFF2-40B4-BE49-F238E27FC236}">
                <a16:creationId xmlns:a16="http://schemas.microsoft.com/office/drawing/2014/main" id="{B140BED7-F695-4A6A-8AE0-E1DBDC024DCE}"/>
              </a:ext>
            </a:extLst>
          </p:cNvPr>
          <p:cNvSpPr txBox="1">
            <a:spLocks/>
          </p:cNvSpPr>
          <p:nvPr/>
        </p:nvSpPr>
        <p:spPr>
          <a:xfrm>
            <a:off x="1271464" y="1009115"/>
            <a:ext cx="5575731" cy="4045127"/>
          </a:xfrm>
          <a:prstGeom prst="rect">
            <a:avLst/>
          </a:prstGeom>
        </p:spPr>
        <p:txBody>
          <a:bodyPr/>
          <a:lstStyle>
            <a:lvl1pPr marL="0" indent="0" algn="l" rtl="0" eaLnBrk="0" fontAlgn="base" hangingPunct="0">
              <a:spcBef>
                <a:spcPct val="20000"/>
              </a:spcBef>
              <a:spcAft>
                <a:spcPct val="0"/>
              </a:spcAft>
              <a:buFont typeface="Arial" panose="020B0604020202020204" pitchFamily="34" charset="0"/>
              <a:defRPr lang="en-US" sz="1800" b="0" kern="1200" dirty="0" smtClean="0">
                <a:solidFill>
                  <a:schemeClr val="tx1"/>
                </a:solidFill>
                <a:latin typeface="+mn-lt"/>
                <a:ea typeface="+mn-ea"/>
                <a:cs typeface="+mn-cs"/>
              </a:defRPr>
            </a:lvl1pPr>
            <a:lvl2pPr marL="0" indent="0" algn="l" rtl="0" eaLnBrk="0" fontAlgn="base" hangingPunct="0">
              <a:spcBef>
                <a:spcPct val="20000"/>
              </a:spcBef>
              <a:spcAft>
                <a:spcPct val="0"/>
              </a:spcAft>
              <a:buFont typeface="Courier New" panose="02070309020205020404" pitchFamily="49" charset="0"/>
              <a:buNone/>
              <a:defRPr lang="en-US" sz="1800" kern="1200" dirty="0" smtClean="0">
                <a:solidFill>
                  <a:schemeClr val="tx1"/>
                </a:solidFill>
                <a:latin typeface="+mn-lt"/>
                <a:ea typeface="+mn-ea"/>
                <a:cs typeface="+mn-cs"/>
              </a:defRPr>
            </a:lvl2pPr>
            <a:lvl3pPr marL="0" indent="0" algn="l" rtl="0" eaLnBrk="0" fontAlgn="base" hangingPunct="0">
              <a:spcBef>
                <a:spcPct val="20000"/>
              </a:spcBef>
              <a:spcAft>
                <a:spcPct val="0"/>
              </a:spcAft>
              <a:buFont typeface="Courier New" panose="02070309020205020404" pitchFamily="49" charset="0"/>
              <a:buNone/>
              <a:defRPr lang="en-US" sz="2400" kern="1200" dirty="0" smtClean="0">
                <a:solidFill>
                  <a:schemeClr val="tx1"/>
                </a:solidFill>
                <a:latin typeface="+mn-lt"/>
                <a:ea typeface="+mn-ea"/>
                <a:cs typeface="+mn-cs"/>
              </a:defRPr>
            </a:lvl3pPr>
            <a:lvl4pPr marL="540000" indent="-5400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n-ea"/>
                <a:cs typeface="+mn-cs"/>
              </a:defRPr>
            </a:lvl5pPr>
            <a:lvl6pPr marL="2057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gn="r" rtl="1" eaLnBrk="1" hangingPunct="1">
              <a:spcBef>
                <a:spcPts val="1500"/>
              </a:spcBef>
              <a:spcAft>
                <a:spcPts val="0"/>
              </a:spcAft>
              <a:buClr>
                <a:schemeClr val="tx1"/>
              </a:buClr>
            </a:pPr>
            <a:r>
              <a:rPr lang="ar-IQ" b="1" dirty="0"/>
              <a:t>تشمل الأعراض الشائعة ما يلي:</a:t>
            </a:r>
          </a:p>
          <a:p>
            <a:pPr marL="342900" lvl="2" indent="-342900" algn="r" rtl="1">
              <a:spcBef>
                <a:spcPts val="1500"/>
              </a:spcBef>
              <a:spcAft>
                <a:spcPts val="0"/>
              </a:spcAft>
              <a:buClr>
                <a:schemeClr val="tx1"/>
              </a:buClr>
              <a:buFont typeface="Arial" panose="020B0604020202020204" pitchFamily="34" charset="0"/>
              <a:buChar char="•"/>
            </a:pPr>
            <a:r>
              <a:rPr lang="ar-IQ" sz="2000" b="1" dirty="0"/>
              <a:t>حُمى</a:t>
            </a:r>
          </a:p>
          <a:p>
            <a:pPr marL="342900" indent="-342900" algn="r" rtl="1" eaLnBrk="1" hangingPunct="1">
              <a:spcBef>
                <a:spcPts val="1500"/>
              </a:spcBef>
              <a:spcAft>
                <a:spcPts val="0"/>
              </a:spcAft>
              <a:buClr>
                <a:schemeClr val="tx1"/>
              </a:buClr>
              <a:buFont typeface="Arial" panose="020B0604020202020204" pitchFamily="34" charset="0"/>
              <a:buChar char="•"/>
            </a:pPr>
            <a:r>
              <a:rPr lang="ar-IQ" sz="2000" b="1" dirty="0"/>
              <a:t>سُعال</a:t>
            </a:r>
          </a:p>
          <a:p>
            <a:pPr marL="342900" indent="-342900" algn="r" rtl="1" eaLnBrk="1" hangingPunct="1">
              <a:spcBef>
                <a:spcPts val="1500"/>
              </a:spcBef>
              <a:spcAft>
                <a:spcPts val="0"/>
              </a:spcAft>
              <a:buClr>
                <a:schemeClr val="tx1"/>
              </a:buClr>
              <a:buFont typeface="Arial" panose="020B0604020202020204" pitchFamily="34" charset="0"/>
              <a:buChar char="•"/>
            </a:pPr>
            <a:r>
              <a:rPr lang="ar-IQ" sz="2000" b="1" dirty="0"/>
              <a:t>إلتهاب البلعوم</a:t>
            </a:r>
          </a:p>
          <a:p>
            <a:pPr marL="342900" indent="-342900" algn="r" rtl="1" eaLnBrk="1" hangingPunct="1">
              <a:spcBef>
                <a:spcPts val="1500"/>
              </a:spcBef>
              <a:spcAft>
                <a:spcPts val="0"/>
              </a:spcAft>
              <a:buClr>
                <a:schemeClr val="tx1"/>
              </a:buClr>
              <a:buFont typeface="Arial" panose="020B0604020202020204" pitchFamily="34" charset="0"/>
              <a:buChar char="•"/>
            </a:pPr>
            <a:r>
              <a:rPr lang="ar-IQ" sz="2000" b="1" dirty="0"/>
              <a:t>إعياء/ تعب</a:t>
            </a:r>
          </a:p>
          <a:p>
            <a:pPr marL="342900" indent="-342900" algn="r" rtl="1" eaLnBrk="1" hangingPunct="1">
              <a:spcBef>
                <a:spcPts val="1500"/>
              </a:spcBef>
              <a:spcAft>
                <a:spcPts val="0"/>
              </a:spcAft>
              <a:buClr>
                <a:schemeClr val="tx1"/>
              </a:buClr>
              <a:buFont typeface="Arial" panose="020B0604020202020204" pitchFamily="34" charset="0"/>
              <a:buChar char="•"/>
            </a:pPr>
            <a:r>
              <a:rPr lang="ar-IQ" sz="2000" b="1" dirty="0"/>
              <a:t>ضيق النفس</a:t>
            </a:r>
          </a:p>
          <a:p>
            <a:pPr algn="r" rtl="1" eaLnBrk="1" hangingPunct="1">
              <a:spcBef>
                <a:spcPts val="1500"/>
              </a:spcBef>
              <a:spcAft>
                <a:spcPts val="0"/>
              </a:spcAft>
              <a:buClr>
                <a:schemeClr val="tx1"/>
              </a:buClr>
            </a:pPr>
            <a:r>
              <a:rPr lang="ar-IQ" altLang="en-US" sz="2000" b="1" dirty="0"/>
              <a:t>تبدأ الأعراض بعد يوم واحد تقريبًا من التعرض ، ولكن يمكن أن تصل فترة الحضانة إلى 14 يومًا، تظهر الأعراض على معظم الناس في غضون 5-6 أيام.</a:t>
            </a:r>
            <a:endParaRPr lang="ar-IQ" sz="2000" b="1" dirty="0"/>
          </a:p>
        </p:txBody>
      </p:sp>
    </p:spTree>
    <p:extLst>
      <p:ext uri="{BB962C8B-B14F-4D97-AF65-F5344CB8AC3E}">
        <p14:creationId xmlns:p14="http://schemas.microsoft.com/office/powerpoint/2010/main" val="287171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912996" y="212147"/>
            <a:ext cx="10943644"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a:r>
              <a:rPr lang="ar-IQ" sz="3200" dirty="0"/>
              <a:t>يمكن أن يسبب أيضًا العديد من الأعراض الأخرى ، بما في ذلك</a:t>
            </a: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2977" y="1013430"/>
            <a:ext cx="5585725" cy="3999745"/>
          </a:xfrm>
        </p:spPr>
        <p:txBody>
          <a:bodyPr/>
          <a:lstStyle/>
          <a:p>
            <a:pPr marL="361950" indent="-361950" algn="r" rtl="1">
              <a:spcBef>
                <a:spcPts val="0"/>
              </a:spcBef>
              <a:spcAft>
                <a:spcPts val="1200"/>
              </a:spcAft>
              <a:buClr>
                <a:schemeClr val="tx1"/>
              </a:buClr>
              <a:buFont typeface="Arial" panose="020B0604020202020204" pitchFamily="34" charset="0"/>
              <a:buChar char="•"/>
            </a:pPr>
            <a:r>
              <a:rPr lang="ar-IQ" sz="2000" dirty="0"/>
              <a:t>صداع / آلام في العضلات</a:t>
            </a:r>
          </a:p>
          <a:p>
            <a:pPr marL="361950" indent="-361950" algn="r" rtl="1">
              <a:spcBef>
                <a:spcPts val="0"/>
              </a:spcBef>
              <a:spcAft>
                <a:spcPts val="1200"/>
              </a:spcAft>
              <a:buClr>
                <a:schemeClr val="tx1"/>
              </a:buClr>
              <a:buFont typeface="Arial" panose="020B0604020202020204" pitchFamily="34" charset="0"/>
              <a:buChar char="•"/>
            </a:pPr>
            <a:r>
              <a:rPr lang="ar-IQ" sz="2000" dirty="0"/>
              <a:t>فقدان مفاجئ لحاسة الشم والذوق</a:t>
            </a:r>
          </a:p>
          <a:p>
            <a:pPr marL="361950" indent="-361950" algn="r" rtl="1">
              <a:spcBef>
                <a:spcPts val="0"/>
              </a:spcBef>
              <a:spcAft>
                <a:spcPts val="1200"/>
              </a:spcAft>
              <a:buClr>
                <a:schemeClr val="tx1"/>
              </a:buClr>
              <a:buFont typeface="Arial" panose="020B0604020202020204" pitchFamily="34" charset="0"/>
              <a:buChar char="•"/>
            </a:pPr>
            <a:r>
              <a:rPr lang="ar-IQ" sz="2000" dirty="0"/>
              <a:t>سيلان / انسداد الأنف</a:t>
            </a:r>
          </a:p>
          <a:p>
            <a:pPr marL="361950" indent="-361950" algn="r" rtl="1">
              <a:spcBef>
                <a:spcPts val="0"/>
              </a:spcBef>
              <a:spcAft>
                <a:spcPts val="1200"/>
              </a:spcAft>
              <a:buClr>
                <a:schemeClr val="tx1"/>
              </a:buClr>
              <a:buFont typeface="Arial" panose="020B0604020202020204" pitchFamily="34" charset="0"/>
              <a:buChar char="•"/>
            </a:pPr>
            <a:r>
              <a:rPr lang="ar-IQ" sz="2000" dirty="0"/>
              <a:t>الغثيان والقيء والإسهال</a:t>
            </a:r>
          </a:p>
          <a:p>
            <a:pPr marL="361950" indent="-361950" algn="r" rtl="1">
              <a:spcBef>
                <a:spcPts val="0"/>
              </a:spcBef>
              <a:spcAft>
                <a:spcPts val="1200"/>
              </a:spcAft>
              <a:buClr>
                <a:schemeClr val="tx1"/>
              </a:buClr>
              <a:buFont typeface="Arial" panose="020B0604020202020204" pitchFamily="34" charset="0"/>
              <a:buChar char="•"/>
            </a:pPr>
            <a:r>
              <a:rPr lang="ar-IQ" sz="2000" dirty="0"/>
              <a:t>طفح جلدي</a:t>
            </a:r>
          </a:p>
          <a:p>
            <a:pPr marL="361950" indent="-361950" algn="r" rtl="1">
              <a:spcBef>
                <a:spcPts val="0"/>
              </a:spcBef>
              <a:spcAft>
                <a:spcPts val="1200"/>
              </a:spcAft>
              <a:buClr>
                <a:schemeClr val="tx1"/>
              </a:buClr>
              <a:buFont typeface="Arial" panose="020B0604020202020204" pitchFamily="34" charset="0"/>
              <a:buChar char="•"/>
            </a:pPr>
            <a:r>
              <a:rPr lang="ar-IQ" sz="2000" dirty="0"/>
              <a:t>التهاب الملتحمة</a:t>
            </a:r>
          </a:p>
          <a:p>
            <a:pPr marL="361950" indent="-361950" algn="r" rtl="1">
              <a:spcBef>
                <a:spcPts val="0"/>
              </a:spcBef>
              <a:spcAft>
                <a:spcPts val="1200"/>
              </a:spcAft>
              <a:buClr>
                <a:schemeClr val="tx1"/>
              </a:buClr>
              <a:buFont typeface="Arial" panose="020B0604020202020204" pitchFamily="34" charset="0"/>
              <a:buChar char="•"/>
            </a:pPr>
            <a:r>
              <a:rPr lang="ar-IQ" altLang="en-US" sz="2000" dirty="0">
                <a:solidFill>
                  <a:srgbClr val="000000"/>
                </a:solidFill>
                <a:latin typeface="Arial" panose="020B0604020202020204" pitchFamily="34" charset="0"/>
              </a:rPr>
              <a:t>بعض الناس ليس لديهم أعراض ، ومعظمهم يعانون من مرض خفيف ويتعافون في حوالي أسبوعين. قد يصاب الأشخاص الذين تعافوا بالعدوى مرة أخرى (إعادة العدوى).</a:t>
            </a:r>
            <a:endParaRPr lang="en-GB" altLang="en-US" sz="2000" dirty="0">
              <a:latin typeface="Arial" panose="020B0604020202020204" pitchFamily="34" charset="0"/>
            </a:endParaRPr>
          </a:p>
        </p:txBody>
      </p:sp>
      <p:pic>
        <p:nvPicPr>
          <p:cNvPr id="27" name="Picture 26">
            <a:extLst>
              <a:ext uri="{FF2B5EF4-FFF2-40B4-BE49-F238E27FC236}">
                <a16:creationId xmlns:a16="http://schemas.microsoft.com/office/drawing/2014/main" id="{95CD599A-F834-4214-9BD6-EE517C761A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3456" y="1700808"/>
            <a:ext cx="1868285" cy="2553572"/>
          </a:xfrm>
          <a:prstGeom prst="rect">
            <a:avLst/>
          </a:prstGeom>
        </p:spPr>
      </p:pic>
      <p:pic>
        <p:nvPicPr>
          <p:cNvPr id="28" name="Picture 27">
            <a:extLst>
              <a:ext uri="{FF2B5EF4-FFF2-40B4-BE49-F238E27FC236}">
                <a16:creationId xmlns:a16="http://schemas.microsoft.com/office/drawing/2014/main" id="{B69DF9DB-0792-49CB-ABBE-01A70210F2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1801" y="894229"/>
            <a:ext cx="2462082" cy="3077604"/>
          </a:xfrm>
          <a:prstGeom prst="rect">
            <a:avLst/>
          </a:prstGeom>
        </p:spPr>
      </p:pic>
      <p:pic>
        <p:nvPicPr>
          <p:cNvPr id="29" name="Picture 28">
            <a:extLst>
              <a:ext uri="{FF2B5EF4-FFF2-40B4-BE49-F238E27FC236}">
                <a16:creationId xmlns:a16="http://schemas.microsoft.com/office/drawing/2014/main" id="{E1669132-312A-447F-982E-911FE86D3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0216" y="1590884"/>
            <a:ext cx="2088514" cy="4398034"/>
          </a:xfrm>
          <a:prstGeom prst="rect">
            <a:avLst/>
          </a:prstGeom>
        </p:spPr>
      </p:pic>
      <p:sp>
        <p:nvSpPr>
          <p:cNvPr id="30" name="TextBox 8">
            <a:extLst>
              <a:ext uri="{FF2B5EF4-FFF2-40B4-BE49-F238E27FC236}">
                <a16:creationId xmlns:a16="http://schemas.microsoft.com/office/drawing/2014/main" id="{3D62D23C-1D01-4899-86EE-E49837341697}"/>
              </a:ext>
            </a:extLst>
          </p:cNvPr>
          <p:cNvSpPr>
            <a:spLocks noChangeArrowheads="1"/>
          </p:cNvSpPr>
          <p:nvPr/>
        </p:nvSpPr>
        <p:spPr bwMode="auto">
          <a:xfrm>
            <a:off x="700468" y="4948108"/>
            <a:ext cx="6475652" cy="1015663"/>
          </a:xfrm>
          <a:prstGeom prst="rect">
            <a:avLst/>
          </a:prstGeom>
          <a:noFill/>
          <a:ln w="12700">
            <a:solidFill>
              <a:schemeClr val="accent6"/>
            </a:solidFill>
            <a:prstDash val="solid"/>
            <a:round/>
            <a:headEnd/>
            <a:tailEnd/>
          </a:ln>
        </p:spPr>
        <p:txBody>
          <a:bodyPr wrap="square">
            <a:spAutoFit/>
          </a:bodyPr>
          <a:lstStyle/>
          <a:p>
            <a:pPr algn="r" rtl="1">
              <a:spcBef>
                <a:spcPts val="1200"/>
              </a:spcBef>
            </a:pPr>
            <a:r>
              <a:rPr lang="ar-IQ" sz="2000" b="1" dirty="0">
                <a:ea typeface="Times New Roman" panose="02020603050405020304" pitchFamily="18" charset="0"/>
                <a:cs typeface="Times New Roman" panose="02020603050405020304" pitchFamily="18" charset="0"/>
              </a:rPr>
              <a:t>يمكن أن يحدث المرض الشديد أو المميت لدى الأشخاص في أي عمر. يكون الخطر أعلى لدى كبار السن وأولئك الذين يعانون من أمراض القلب ، أو ارتفاع ضغط الدم ، أو السرطان ، أو السكري ، أو السمنة ، أو أمراض الرئة المزمنة.</a:t>
            </a:r>
            <a:endParaRPr lang="en-AU" sz="2400" b="1" strike="sngStrike" dirty="0">
              <a:solidFill>
                <a:srgbClr val="FF0000"/>
              </a:solidFill>
            </a:endParaRPr>
          </a:p>
        </p:txBody>
      </p:sp>
    </p:spTree>
    <p:extLst>
      <p:ext uri="{BB962C8B-B14F-4D97-AF65-F5344CB8AC3E}">
        <p14:creationId xmlns:p14="http://schemas.microsoft.com/office/powerpoint/2010/main" val="257907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ED06-D461-4EC7-BEF1-CC93672BD899}"/>
              </a:ext>
            </a:extLst>
          </p:cNvPr>
          <p:cNvSpPr>
            <a:spLocks noGrp="1"/>
          </p:cNvSpPr>
          <p:nvPr>
            <p:ph type="title"/>
          </p:nvPr>
        </p:nvSpPr>
        <p:spPr>
          <a:xfrm>
            <a:off x="733615" y="260648"/>
            <a:ext cx="5794434" cy="615931"/>
          </a:xfrm>
        </p:spPr>
        <p:txBody>
          <a:bodyPr/>
          <a:lstStyle/>
          <a:p>
            <a:pPr algn="r" rtl="1"/>
            <a:r>
              <a:rPr lang="ar-IQ" dirty="0"/>
              <a:t>التشخبص</a:t>
            </a:r>
            <a:br>
              <a:rPr lang="en-AU" sz="3200" dirty="0"/>
            </a:br>
            <a:endParaRPr lang="en-GB" dirty="0"/>
          </a:p>
        </p:txBody>
      </p:sp>
      <p:sp>
        <p:nvSpPr>
          <p:cNvPr id="3" name="Text Placeholder 2">
            <a:extLst>
              <a:ext uri="{FF2B5EF4-FFF2-40B4-BE49-F238E27FC236}">
                <a16:creationId xmlns:a16="http://schemas.microsoft.com/office/drawing/2014/main" id="{93123FB0-C005-4CF8-B570-0E04993DB0F4}"/>
              </a:ext>
            </a:extLst>
          </p:cNvPr>
          <p:cNvSpPr>
            <a:spLocks noGrp="1"/>
          </p:cNvSpPr>
          <p:nvPr>
            <p:ph type="body" sz="quarter" idx="10"/>
          </p:nvPr>
        </p:nvSpPr>
        <p:spPr>
          <a:xfrm>
            <a:off x="1127448" y="1844824"/>
            <a:ext cx="5400600" cy="2808312"/>
          </a:xfrm>
        </p:spPr>
        <p:txBody>
          <a:bodyPr/>
          <a:lstStyle/>
          <a:p>
            <a:pPr lvl="0" algn="r" rtl="1">
              <a:spcBef>
                <a:spcPts val="1500"/>
              </a:spcBef>
              <a:spcAft>
                <a:spcPts val="300"/>
              </a:spcAft>
            </a:pPr>
            <a:r>
              <a:rPr lang="ar-IQ" sz="2000" b="1" dirty="0">
                <a:latin typeface="Arial" panose="020B0604020202020204" pitchFamily="34" charset="0"/>
                <a:ea typeface="Times New Roman" panose="02020603050405020304" pitchFamily="18" charset="0"/>
                <a:cs typeface="Times New Roman" panose="02020603050405020304" pitchFamily="18" charset="0"/>
              </a:rPr>
              <a:t>يتم التشخيص من خلال اختبارات محددة.</a:t>
            </a:r>
          </a:p>
          <a:p>
            <a:pPr marL="285750" lvl="0" indent="-285750" algn="r" rtl="1">
              <a:spcBef>
                <a:spcPts val="1500"/>
              </a:spcBef>
              <a:spcAft>
                <a:spcPts val="300"/>
              </a:spcAft>
              <a:buFont typeface="Arial" panose="020B0604020202020204" pitchFamily="34" charset="0"/>
              <a:buChar char="•"/>
            </a:pPr>
            <a:r>
              <a:rPr lang="ar-IQ" b="1" dirty="0">
                <a:latin typeface="Arial" panose="020B0604020202020204" pitchFamily="34" charset="0"/>
                <a:ea typeface="Times New Roman" panose="02020603050405020304" pitchFamily="18" charset="0"/>
                <a:cs typeface="Arial" panose="020B0604020202020204" pitchFamily="34" charset="0"/>
              </a:rPr>
              <a:t>يعد اختبار تفاعل البوليميراز المتسلسل </a:t>
            </a:r>
            <a:r>
              <a:rPr lang="en-AU" b="1" dirty="0">
                <a:latin typeface="Arial" panose="020B0604020202020204" pitchFamily="34" charset="0"/>
                <a:ea typeface="Times New Roman" panose="02020603050405020304" pitchFamily="18" charset="0"/>
                <a:cs typeface="Arial" panose="020B0604020202020204" pitchFamily="34" charset="0"/>
              </a:rPr>
              <a:t>PCR)</a:t>
            </a:r>
            <a:r>
              <a:rPr lang="ar-IQ" b="1" dirty="0">
                <a:latin typeface="Arial" panose="020B0604020202020204" pitchFamily="34" charset="0"/>
                <a:ea typeface="Times New Roman" panose="02020603050405020304" pitchFamily="18" charset="0"/>
                <a:cs typeface="Arial" panose="020B0604020202020204" pitchFamily="34" charset="0"/>
              </a:rPr>
              <a:t>)</a:t>
            </a:r>
            <a:r>
              <a:rPr lang="en-AU" b="1" dirty="0">
                <a:latin typeface="Arial" panose="020B0604020202020204" pitchFamily="34" charset="0"/>
                <a:ea typeface="Times New Roman" panose="02020603050405020304" pitchFamily="18" charset="0"/>
                <a:cs typeface="Arial" panose="020B0604020202020204" pitchFamily="34" charset="0"/>
              </a:rPr>
              <a:t> </a:t>
            </a:r>
            <a:r>
              <a:rPr lang="ar-IQ" b="1" dirty="0">
                <a:latin typeface="Arial" panose="020B0604020202020204" pitchFamily="34" charset="0"/>
                <a:ea typeface="Times New Roman" panose="02020603050405020304" pitchFamily="18" charset="0"/>
                <a:cs typeface="Arial" panose="020B0604020202020204" pitchFamily="34" charset="0"/>
              </a:rPr>
              <a:t>أكثر دقة ويستخدم على نطاق واسع. يتم أخذ مسحة من الأنف والحنجرة. يتم ذلك في مختبرات متخصصة. يمكن أن تستغرق النتائج ساعات أو أيام.</a:t>
            </a:r>
          </a:p>
          <a:p>
            <a:pPr marL="285750" lvl="0" indent="-285750" algn="r" rtl="1">
              <a:spcBef>
                <a:spcPts val="1500"/>
              </a:spcBef>
              <a:spcAft>
                <a:spcPts val="300"/>
              </a:spcAft>
              <a:buFont typeface="Arial" panose="020B0604020202020204" pitchFamily="34" charset="0"/>
              <a:buChar char="•"/>
            </a:pPr>
            <a:r>
              <a:rPr lang="ar-IQ" b="1" dirty="0">
                <a:latin typeface="Arial" panose="020B0604020202020204" pitchFamily="34" charset="0"/>
                <a:ea typeface="Times New Roman" panose="02020603050405020304" pitchFamily="18" charset="0"/>
                <a:cs typeface="Arial" panose="020B0604020202020204" pitchFamily="34" charset="0"/>
              </a:rPr>
              <a:t>يعد اختبار التشخيص السريع </a:t>
            </a:r>
            <a:r>
              <a:rPr lang="en-AU" b="1" dirty="0">
                <a:latin typeface="Arial" panose="020B0604020202020204" pitchFamily="34" charset="0"/>
                <a:ea typeface="Times New Roman" panose="02020603050405020304" pitchFamily="18" charset="0"/>
                <a:cs typeface="Arial" panose="020B0604020202020204" pitchFamily="34" charset="0"/>
              </a:rPr>
              <a:t>RDT)</a:t>
            </a:r>
            <a:r>
              <a:rPr lang="ar-IQ" b="1" dirty="0">
                <a:latin typeface="Arial" panose="020B0604020202020204" pitchFamily="34" charset="0"/>
                <a:ea typeface="Times New Roman" panose="02020603050405020304" pitchFamily="18" charset="0"/>
                <a:cs typeface="Arial" panose="020B0604020202020204" pitchFamily="34" charset="0"/>
              </a:rPr>
              <a:t>)</a:t>
            </a:r>
            <a:r>
              <a:rPr lang="en-AU" b="1" dirty="0">
                <a:latin typeface="Arial" panose="020B0604020202020204" pitchFamily="34" charset="0"/>
                <a:ea typeface="Times New Roman" panose="02020603050405020304" pitchFamily="18" charset="0"/>
                <a:cs typeface="Arial" panose="020B0604020202020204" pitchFamily="34" charset="0"/>
              </a:rPr>
              <a:t> </a:t>
            </a:r>
            <a:r>
              <a:rPr lang="ar-IQ" b="1" dirty="0">
                <a:latin typeface="Arial" panose="020B0604020202020204" pitchFamily="34" charset="0"/>
                <a:ea typeface="Times New Roman" panose="02020603050405020304" pitchFamily="18" charset="0"/>
                <a:cs typeface="Arial" panose="020B0604020202020204" pitchFamily="34" charset="0"/>
              </a:rPr>
              <a:t>أقل دقة من اختبار تفاعل البوليميراز المتسلسل </a:t>
            </a:r>
            <a:r>
              <a:rPr lang="en-AU" b="1" dirty="0">
                <a:latin typeface="Arial" panose="020B0604020202020204" pitchFamily="34" charset="0"/>
                <a:ea typeface="Times New Roman" panose="02020603050405020304" pitchFamily="18" charset="0"/>
                <a:cs typeface="Arial" panose="020B0604020202020204" pitchFamily="34" charset="0"/>
              </a:rPr>
              <a:t>PCR)</a:t>
            </a:r>
            <a:r>
              <a:rPr lang="ar-IQ" b="1" dirty="0">
                <a:latin typeface="Arial" panose="020B0604020202020204" pitchFamily="34" charset="0"/>
                <a:ea typeface="Times New Roman" panose="02020603050405020304" pitchFamily="18" charset="0"/>
                <a:cs typeface="Arial" panose="020B0604020202020204" pitchFamily="34" charset="0"/>
              </a:rPr>
              <a:t>)</a:t>
            </a:r>
            <a:r>
              <a:rPr lang="en-AU" b="1" dirty="0">
                <a:latin typeface="Arial" panose="020B0604020202020204" pitchFamily="34" charset="0"/>
                <a:ea typeface="Times New Roman" panose="02020603050405020304" pitchFamily="18" charset="0"/>
                <a:cs typeface="Arial" panose="020B0604020202020204" pitchFamily="34" charset="0"/>
              </a:rPr>
              <a:t> </a:t>
            </a:r>
            <a:r>
              <a:rPr lang="ar-IQ" b="1" dirty="0">
                <a:latin typeface="Arial" panose="020B0604020202020204" pitchFamily="34" charset="0"/>
                <a:ea typeface="Times New Roman" panose="02020603050405020304" pitchFamily="18" charset="0"/>
                <a:cs typeface="Arial" panose="020B0604020202020204" pitchFamily="34" charset="0"/>
              </a:rPr>
              <a:t>ولكن النتيجة متاحة في غضون دقائق. يمكن إجراء الاختبارات في "نقطة الرعاية" أو في العمل أو في المنزل. يتم أخذ مسحة من الأنف أو عينة من اللعاب.</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6235F7A-6C2F-4005-B5C8-5EC293F5E2F4}"/>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7896199" y="820105"/>
            <a:ext cx="2552700" cy="4857750"/>
          </a:xfrm>
          <a:prstGeom prst="rect">
            <a:avLst/>
          </a:prstGeom>
        </p:spPr>
      </p:pic>
    </p:spTree>
    <p:extLst>
      <p:ext uri="{BB962C8B-B14F-4D97-AF65-F5344CB8AC3E}">
        <p14:creationId xmlns:p14="http://schemas.microsoft.com/office/powerpoint/2010/main" val="140985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0A0-79B5-4280-940D-D23AB54741FF}"/>
              </a:ext>
            </a:extLst>
          </p:cNvPr>
          <p:cNvSpPr>
            <a:spLocks noGrp="1"/>
          </p:cNvSpPr>
          <p:nvPr>
            <p:ph type="title"/>
          </p:nvPr>
        </p:nvSpPr>
        <p:spPr>
          <a:xfrm>
            <a:off x="733614" y="260648"/>
            <a:ext cx="6370449" cy="615931"/>
          </a:xfrm>
        </p:spPr>
        <p:txBody>
          <a:bodyPr/>
          <a:lstStyle/>
          <a:p>
            <a:pPr algn="r" rtl="1"/>
            <a:r>
              <a:rPr lang="ar-IQ" dirty="0"/>
              <a:t>العلاج</a:t>
            </a:r>
            <a:endParaRPr lang="en-GB" dirty="0"/>
          </a:p>
        </p:txBody>
      </p:sp>
      <p:sp>
        <p:nvSpPr>
          <p:cNvPr id="3" name="Text Placeholder 2">
            <a:extLst>
              <a:ext uri="{FF2B5EF4-FFF2-40B4-BE49-F238E27FC236}">
                <a16:creationId xmlns:a16="http://schemas.microsoft.com/office/drawing/2014/main" id="{7AE3F7AF-B2BA-4BB9-9C3D-A8A0EB094E9A}"/>
              </a:ext>
            </a:extLst>
          </p:cNvPr>
          <p:cNvSpPr>
            <a:spLocks noGrp="1"/>
          </p:cNvSpPr>
          <p:nvPr>
            <p:ph type="body" sz="quarter" idx="10"/>
          </p:nvPr>
        </p:nvSpPr>
        <p:spPr>
          <a:xfrm>
            <a:off x="733425" y="1268760"/>
            <a:ext cx="6370638" cy="3816424"/>
          </a:xfrm>
        </p:spPr>
        <p:txBody>
          <a:bodyPr/>
          <a:lstStyle/>
          <a:p>
            <a:pPr marL="342900" lvl="0" indent="-342900" algn="r" rtl="1">
              <a:spcBef>
                <a:spcPts val="1500"/>
              </a:spcBef>
              <a:spcAft>
                <a:spcPts val="300"/>
              </a:spcAft>
              <a:buFont typeface="Symbol" panose="05050102010706020507" pitchFamily="18" charset="2"/>
              <a:buChar char=""/>
            </a:pPr>
            <a:r>
              <a:rPr lang="ar-IQ" b="1" dirty="0">
                <a:latin typeface="+mj-lt"/>
                <a:ea typeface="Times New Roman" panose="02020603050405020304" pitchFamily="18" charset="0"/>
                <a:cs typeface="Times New Roman" panose="02020603050405020304" pitchFamily="18" charset="0"/>
              </a:rPr>
              <a:t>يمكن التعامل مع المرضى المصابين بأمراض خفيفة في المنزل بالراحة وتناول الكثير من السوائل والأدوية لتخفيف الأعراض.</a:t>
            </a:r>
          </a:p>
          <a:p>
            <a:pPr marL="342900" lvl="0" indent="-342900" algn="r" rtl="1">
              <a:spcBef>
                <a:spcPts val="1500"/>
              </a:spcBef>
              <a:spcAft>
                <a:spcPts val="300"/>
              </a:spcAft>
              <a:buFont typeface="Symbol" panose="05050102010706020507" pitchFamily="18" charset="2"/>
              <a:buChar char=""/>
            </a:pPr>
            <a:r>
              <a:rPr lang="ar-IQ" b="1" dirty="0">
                <a:latin typeface="+mj-lt"/>
                <a:ea typeface="Times New Roman" panose="02020603050405020304" pitchFamily="18" charset="0"/>
                <a:cs typeface="Times New Roman" panose="02020603050405020304" pitchFamily="18" charset="0"/>
              </a:rPr>
              <a:t>تتطلب الحالات الشديدة دخول المستشفى حيث يمكن معالجتها بالأكسجين والسوائل الوريدية والأدوية المحددة عن طريق الوريد. قد يحتاجون إلى دعم مكثف في العناية المركزة مع تنفس ميكانيكي بالإضافة إلى دعم آخر لفشل الأعضاء.</a:t>
            </a:r>
          </a:p>
          <a:p>
            <a:pPr marL="342900" lvl="0" indent="-342900" algn="r" rtl="1">
              <a:spcBef>
                <a:spcPts val="1500"/>
              </a:spcBef>
              <a:spcAft>
                <a:spcPts val="300"/>
              </a:spcAft>
              <a:buFont typeface="Symbol" panose="05050102010706020507" pitchFamily="18" charset="2"/>
              <a:buChar char=""/>
            </a:pPr>
            <a:r>
              <a:rPr lang="ar-IQ" b="1" dirty="0">
                <a:latin typeface="+mj-lt"/>
                <a:ea typeface="Times New Roman" panose="02020603050405020304" pitchFamily="18" charset="0"/>
                <a:cs typeface="Times New Roman" panose="02020603050405020304" pitchFamily="18" charset="0"/>
              </a:rPr>
              <a:t>يتوفر نوعان من الأدوية المضادة للفيروسات عن طريق الفم ، وهما  </a:t>
            </a:r>
            <a:r>
              <a:rPr lang="en-AU" b="1" dirty="0" err="1">
                <a:latin typeface="+mj-lt"/>
                <a:ea typeface="Times New Roman" panose="02020603050405020304" pitchFamily="18" charset="0"/>
                <a:cs typeface="Times New Roman" panose="02020603050405020304" pitchFamily="18" charset="0"/>
              </a:rPr>
              <a:t>Paxlovid</a:t>
            </a:r>
            <a:r>
              <a:rPr lang="en-AU" b="1" dirty="0">
                <a:latin typeface="+mj-lt"/>
                <a:ea typeface="Times New Roman" panose="02020603050405020304" pitchFamily="18" charset="0"/>
                <a:cs typeface="Times New Roman" panose="02020603050405020304" pitchFamily="18" charset="0"/>
              </a:rPr>
              <a:t> </a:t>
            </a:r>
            <a:r>
              <a:rPr lang="ar-IQ" b="1" dirty="0">
                <a:latin typeface="+mj-lt"/>
                <a:ea typeface="Times New Roman" panose="02020603050405020304" pitchFamily="18" charset="0"/>
                <a:cs typeface="Times New Roman" panose="02020603050405020304" pitchFamily="18" charset="0"/>
              </a:rPr>
              <a:t>و </a:t>
            </a:r>
            <a:r>
              <a:rPr lang="en-AU" b="1" dirty="0" err="1">
                <a:latin typeface="+mj-lt"/>
                <a:ea typeface="Times New Roman" panose="02020603050405020304" pitchFamily="18" charset="0"/>
                <a:cs typeface="Times New Roman" panose="02020603050405020304" pitchFamily="18" charset="0"/>
              </a:rPr>
              <a:t>Molnupiravir</a:t>
            </a:r>
            <a:r>
              <a:rPr lang="en-AU" b="1" dirty="0">
                <a:latin typeface="+mj-lt"/>
                <a:ea typeface="Times New Roman" panose="02020603050405020304" pitchFamily="18" charset="0"/>
                <a:cs typeface="Times New Roman" panose="02020603050405020304" pitchFamily="18" charset="0"/>
              </a:rPr>
              <a:t> </a:t>
            </a:r>
            <a:r>
              <a:rPr lang="ar-IQ" b="1" dirty="0">
                <a:latin typeface="+mj-lt"/>
                <a:ea typeface="Times New Roman" panose="02020603050405020304" pitchFamily="18" charset="0"/>
                <a:cs typeface="Times New Roman" panose="02020603050405020304" pitchFamily="18" charset="0"/>
              </a:rPr>
              <a:t> في عدد متزايد من المواقع. تستخدم هذه الأدوية للمرضى المصابين بأمراض خفيفة إلى متوسطة والذين هم أكثر عرضة للإصابة بمرض شديد.</a:t>
            </a:r>
            <a:endParaRPr lang="en-GB" b="1" dirty="0">
              <a:latin typeface="+mj-lt"/>
            </a:endParaRPr>
          </a:p>
        </p:txBody>
      </p:sp>
      <p:pic>
        <p:nvPicPr>
          <p:cNvPr id="6" name="Picture 5">
            <a:extLst>
              <a:ext uri="{FF2B5EF4-FFF2-40B4-BE49-F238E27FC236}">
                <a16:creationId xmlns:a16="http://schemas.microsoft.com/office/drawing/2014/main" id="{3E1116F6-06C1-42E2-B273-94554186DC92}"/>
              </a:ext>
            </a:extLst>
          </p:cNvPr>
          <p:cNvPicPr>
            <a:picLocks noChangeAspect="1"/>
          </p:cNvPicPr>
          <p:nvPr/>
        </p:nvPicPr>
        <p:blipFill>
          <a:blip r:embed="rId2"/>
          <a:stretch>
            <a:fillRect/>
          </a:stretch>
        </p:blipFill>
        <p:spPr>
          <a:xfrm>
            <a:off x="7418112" y="1179238"/>
            <a:ext cx="4046676" cy="3537149"/>
          </a:xfrm>
          <a:prstGeom prst="rect">
            <a:avLst/>
          </a:prstGeom>
        </p:spPr>
      </p:pic>
      <p:sp>
        <p:nvSpPr>
          <p:cNvPr id="7" name="TextBox 8">
            <a:extLst>
              <a:ext uri="{FF2B5EF4-FFF2-40B4-BE49-F238E27FC236}">
                <a16:creationId xmlns:a16="http://schemas.microsoft.com/office/drawing/2014/main" id="{40409639-34A9-419F-89BC-52DF4B7E351F}"/>
              </a:ext>
            </a:extLst>
          </p:cNvPr>
          <p:cNvSpPr>
            <a:spLocks noChangeArrowheads="1"/>
          </p:cNvSpPr>
          <p:nvPr/>
        </p:nvSpPr>
        <p:spPr bwMode="auto">
          <a:xfrm>
            <a:off x="1919536" y="4941168"/>
            <a:ext cx="5184528" cy="373436"/>
          </a:xfrm>
          <a:prstGeom prst="rect">
            <a:avLst/>
          </a:prstGeom>
          <a:noFill/>
          <a:ln w="12700">
            <a:solidFill>
              <a:schemeClr val="accent6"/>
            </a:solidFill>
            <a:prstDash val="solid"/>
            <a:round/>
            <a:headEnd/>
            <a:tailEnd/>
          </a:ln>
        </p:spPr>
        <p:txBody>
          <a:bodyPr wrap="square">
            <a:spAutoFit/>
          </a:bodyPr>
          <a:lstStyle/>
          <a:p>
            <a:pPr marL="0" lvl="1" algn="r">
              <a:lnSpc>
                <a:spcPct val="110000"/>
              </a:lnSpc>
              <a:spcAft>
                <a:spcPts val="300"/>
              </a:spcAft>
            </a:pPr>
            <a:r>
              <a:rPr lang="ar-IQ" b="1" dirty="0"/>
              <a:t>.</a:t>
            </a:r>
            <a:r>
              <a:rPr lang="en-AU" b="1" dirty="0"/>
              <a:t>COVID-19 </a:t>
            </a:r>
            <a:r>
              <a:rPr lang="ar-IQ" b="1" dirty="0"/>
              <a:t>تتوفر بروتوكولات علاج محددة وأدوية جديدة لعلاج</a:t>
            </a:r>
            <a:endParaRPr lang="en-GB"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28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416F07-2C1C-4088-BEB1-7791C1F52B2F}"/>
              </a:ext>
            </a:extLst>
          </p:cNvPr>
          <p:cNvPicPr>
            <a:picLocks noChangeAspect="1"/>
          </p:cNvPicPr>
          <p:nvPr/>
        </p:nvPicPr>
        <p:blipFill>
          <a:blip r:embed="rId3"/>
          <a:stretch>
            <a:fillRect/>
          </a:stretch>
        </p:blipFill>
        <p:spPr>
          <a:xfrm>
            <a:off x="5162710" y="0"/>
            <a:ext cx="7029290" cy="4309095"/>
          </a:xfrm>
          <a:prstGeom prst="rect">
            <a:avLst/>
          </a:prstGeom>
        </p:spPr>
      </p:pic>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66266" y="764705"/>
            <a:ext cx="5866631" cy="4968552"/>
          </a:xfrm>
        </p:spPr>
        <p:txBody>
          <a:bodyPr/>
          <a:lstStyle/>
          <a:p>
            <a:pPr algn="ctr">
              <a:spcBef>
                <a:spcPts val="1000"/>
              </a:spcBef>
              <a:spcAft>
                <a:spcPts val="0"/>
              </a:spcAft>
            </a:pPr>
            <a:r>
              <a:rPr lang="ar-IQ" b="1" dirty="0"/>
              <a:t>احم نفسك والآخرين</a:t>
            </a:r>
          </a:p>
          <a:p>
            <a:pPr marL="285750" indent="-285750" algn="r" rtl="1">
              <a:spcBef>
                <a:spcPts val="1000"/>
              </a:spcBef>
              <a:spcAft>
                <a:spcPts val="0"/>
              </a:spcAft>
              <a:buFont typeface="Arial" panose="020B0604020202020204" pitchFamily="34" charset="0"/>
              <a:buChar char="•"/>
            </a:pPr>
            <a:r>
              <a:rPr lang="ar-IQ" b="1" dirty="0">
                <a:latin typeface="Arial" panose="020B0604020202020204" pitchFamily="34" charset="0"/>
                <a:ea typeface="Times New Roman" panose="02020603050405020304" pitchFamily="18" charset="0"/>
              </a:rPr>
              <a:t>احصل على لقاح </a:t>
            </a:r>
            <a:r>
              <a:rPr lang="en-GB" b="1" dirty="0">
                <a:latin typeface="Arial" panose="020B0604020202020204" pitchFamily="34" charset="0"/>
                <a:ea typeface="Times New Roman" panose="02020603050405020304" pitchFamily="18" charset="0"/>
              </a:rPr>
              <a:t>COVID-19</a:t>
            </a:r>
            <a:r>
              <a:rPr lang="ar-IQ" b="1" dirty="0">
                <a:latin typeface="Arial" panose="020B0604020202020204" pitchFamily="34" charset="0"/>
                <a:ea typeface="Times New Roman" panose="02020603050405020304" pitchFamily="18" charset="0"/>
              </a:rPr>
              <a:t> </a:t>
            </a:r>
            <a:r>
              <a:rPr lang="en-GB" b="1" dirty="0">
                <a:latin typeface="Arial" panose="020B0604020202020204" pitchFamily="34" charset="0"/>
                <a:ea typeface="Times New Roman" panose="02020603050405020304" pitchFamily="18" charset="0"/>
              </a:rPr>
              <a:t> </a:t>
            </a:r>
            <a:r>
              <a:rPr lang="ar-IQ" b="1" dirty="0">
                <a:latin typeface="Arial" panose="020B0604020202020204" pitchFamily="34" charset="0"/>
                <a:ea typeface="Times New Roman" panose="02020603050405020304" pitchFamily="18" charset="0"/>
              </a:rPr>
              <a:t>بمجرد توفره لك ، بما في ذلك اللقاح المعزز إذا أوصى به.</a:t>
            </a:r>
          </a:p>
          <a:p>
            <a:pPr marL="285750" indent="-285750" algn="r" rtl="1">
              <a:spcBef>
                <a:spcPts val="1000"/>
              </a:spcBef>
              <a:spcAft>
                <a:spcPts val="0"/>
              </a:spcAft>
              <a:buFont typeface="Arial" panose="020B0604020202020204" pitchFamily="34" charset="0"/>
              <a:buChar char="•"/>
            </a:pPr>
            <a:r>
              <a:rPr lang="ar-IQ" b="1" dirty="0">
                <a:latin typeface="Arial" panose="020B0604020202020204" pitchFamily="34" charset="0"/>
                <a:ea typeface="Times New Roman" panose="02020603050405020304" pitchFamily="18" charset="0"/>
              </a:rPr>
              <a:t>حافظ على التباعد - ابتعد مسافة مترين (3-6 أقدام) عن الآخرين ، حتى لو بدوا بحالة جيدة.</a:t>
            </a:r>
          </a:p>
          <a:p>
            <a:pPr marL="285750" indent="-285750" algn="r" rtl="1">
              <a:spcBef>
                <a:spcPts val="1000"/>
              </a:spcBef>
              <a:spcAft>
                <a:spcPts val="0"/>
              </a:spcAft>
              <a:buFont typeface="Arial" panose="020B0604020202020204" pitchFamily="34" charset="0"/>
              <a:buChar char="•"/>
            </a:pPr>
            <a:r>
              <a:rPr lang="ar-IQ" b="1" dirty="0">
                <a:latin typeface="Arial" panose="020B0604020202020204" pitchFamily="34" charset="0"/>
                <a:ea typeface="Times New Roman" panose="02020603050405020304" pitchFamily="18" charset="0"/>
              </a:rPr>
              <a:t>ارتدِ قناعًا مناسبًا للوجه (أو قطعة قماش تغطي الأنف والفم) كلما لزم الأمر وفي أي وقت في الأماكن العامة أو عندما يكون من الصعب الحفاظ على مسافة مترين.</a:t>
            </a:r>
          </a:p>
          <a:p>
            <a:pPr marL="285750" indent="-285750" algn="r" rtl="1">
              <a:spcBef>
                <a:spcPts val="1000"/>
              </a:spcBef>
              <a:spcAft>
                <a:spcPts val="0"/>
              </a:spcAft>
              <a:buFont typeface="Arial" panose="020B0604020202020204" pitchFamily="34" charset="0"/>
              <a:buChar char="•"/>
            </a:pPr>
            <a:r>
              <a:rPr lang="ar-IQ" b="1" dirty="0">
                <a:latin typeface="Arial" panose="020B0604020202020204" pitchFamily="34" charset="0"/>
                <a:ea typeface="Times New Roman" panose="02020603050405020304" pitchFamily="18" charset="0"/>
              </a:rPr>
              <a:t>اغسل يديك باستمرار بالماء والصابون. استخدم معقم اليدين الكحولي عندما لا يتوفر الماء والصابون بسهولة.</a:t>
            </a:r>
          </a:p>
          <a:p>
            <a:pPr marL="285750" indent="-285750" algn="r" rtl="1">
              <a:spcBef>
                <a:spcPts val="1000"/>
              </a:spcBef>
              <a:spcAft>
                <a:spcPts val="0"/>
              </a:spcAft>
              <a:buFont typeface="Arial" panose="020B0604020202020204" pitchFamily="34" charset="0"/>
              <a:buChar char="•"/>
            </a:pPr>
            <a:r>
              <a:rPr lang="ar-IQ" b="1" dirty="0">
                <a:latin typeface="Arial" panose="020B0604020202020204" pitchFamily="34" charset="0"/>
                <a:ea typeface="Times New Roman" panose="02020603050405020304" pitchFamily="18" charset="0"/>
              </a:rPr>
              <a:t>تأكد من وجود تهوية مناسبة ، خاصة في الأماكن الضيقة والمغلقة وفي الأماكن المزدحمة.</a:t>
            </a:r>
          </a:p>
          <a:p>
            <a:pPr marL="285750" indent="-285750" algn="r" rtl="1">
              <a:spcBef>
                <a:spcPts val="1000"/>
              </a:spcBef>
              <a:spcAft>
                <a:spcPts val="0"/>
              </a:spcAft>
              <a:buFont typeface="Arial" panose="020B0604020202020204" pitchFamily="34" charset="0"/>
              <a:buChar char="•"/>
            </a:pPr>
            <a:r>
              <a:rPr lang="ar-IQ" b="1" dirty="0">
                <a:latin typeface="Arial" panose="020B0604020202020204" pitchFamily="34" charset="0"/>
                <a:ea typeface="Times New Roman" panose="02020603050405020304" pitchFamily="18" charset="0"/>
              </a:rPr>
              <a:t>تجنب الأماكن المزدحمة وتجنب التجمعات العامة. ضع في اعتبارك ما إذا كان يجب تقليل التجمعات مع الأصدقاء والعائلة. الحد من التواصل الاجتماعي وجهاً لوجه.</a:t>
            </a:r>
            <a:endParaRPr lang="en-GB" sz="1050" b="1" strike="sngStrike" dirty="0">
              <a:solidFill>
                <a:srgbClr val="FF0000"/>
              </a:solidFill>
            </a:endParaRPr>
          </a:p>
        </p:txBody>
      </p:sp>
      <p:sp>
        <p:nvSpPr>
          <p:cNvPr id="2" name="Rectangle 1">
            <a:extLst>
              <a:ext uri="{FF2B5EF4-FFF2-40B4-BE49-F238E27FC236}">
                <a16:creationId xmlns:a16="http://schemas.microsoft.com/office/drawing/2014/main" id="{03A9EC06-E596-40A0-9A7C-ACCFC2FA2FA7}"/>
              </a:ext>
            </a:extLst>
          </p:cNvPr>
          <p:cNvSpPr/>
          <p:nvPr/>
        </p:nvSpPr>
        <p:spPr>
          <a:xfrm>
            <a:off x="7104112" y="4797152"/>
            <a:ext cx="4608512" cy="707886"/>
          </a:xfrm>
          <a:prstGeom prst="rect">
            <a:avLst/>
          </a:prstGeom>
          <a:ln>
            <a:solidFill>
              <a:schemeClr val="accent6"/>
            </a:solidFill>
          </a:ln>
        </p:spPr>
        <p:txBody>
          <a:bodyPr wrap="square">
            <a:spAutoFit/>
          </a:bodyPr>
          <a:lstStyle/>
          <a:p>
            <a:pPr algn="r" rtl="1">
              <a:spcAft>
                <a:spcPts val="600"/>
              </a:spcAft>
            </a:pPr>
            <a:r>
              <a:rPr lang="ar-IQ" sz="2000" b="1" dirty="0">
                <a:ea typeface="Times New Roman" panose="02020603050405020304" pitchFamily="18" charset="0"/>
                <a:cs typeface="+mn-cs"/>
              </a:rPr>
              <a:t>لقاحات </a:t>
            </a:r>
            <a:r>
              <a:rPr lang="en-GB" sz="2000" b="1" dirty="0">
                <a:ea typeface="Times New Roman" panose="02020603050405020304" pitchFamily="18" charset="0"/>
                <a:cs typeface="+mn-cs"/>
              </a:rPr>
              <a:t>COVID-19 </a:t>
            </a:r>
            <a:r>
              <a:rPr lang="ar-IQ" sz="2000" b="1" dirty="0">
                <a:ea typeface="Times New Roman" panose="02020603050405020304" pitchFamily="18" charset="0"/>
                <a:cs typeface="+mn-cs"/>
              </a:rPr>
              <a:t> آمنة ويوصى بها للأطفال والبالغين ، خاصةً لمن هم من الفئات المعرضة للخطر.</a:t>
            </a:r>
            <a:endParaRPr lang="en-GB" sz="2000" b="1" dirty="0">
              <a:effectLst/>
              <a:ea typeface="Times New Roman" panose="02020603050405020304" pitchFamily="18" charset="0"/>
              <a:cs typeface="+mn-cs"/>
            </a:endParaRPr>
          </a:p>
        </p:txBody>
      </p:sp>
      <p:sp>
        <p:nvSpPr>
          <p:cNvPr id="10" name="Title 2">
            <a:extLst>
              <a:ext uri="{FF2B5EF4-FFF2-40B4-BE49-F238E27FC236}">
                <a16:creationId xmlns:a16="http://schemas.microsoft.com/office/drawing/2014/main" id="{B4BA1B8B-912A-48C5-A8B2-D8ACD2AA3CA8}"/>
              </a:ext>
            </a:extLst>
          </p:cNvPr>
          <p:cNvSpPr txBox="1">
            <a:spLocks/>
          </p:cNvSpPr>
          <p:nvPr/>
        </p:nvSpPr>
        <p:spPr>
          <a:xfrm>
            <a:off x="732977" y="216951"/>
            <a:ext cx="586663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lgn="r" rtl="1"/>
            <a:r>
              <a:rPr lang="ar-IQ" sz="3200" dirty="0"/>
              <a:t>الوقاية</a:t>
            </a:r>
            <a:endParaRPr lang="en-AU" sz="3200" dirty="0"/>
          </a:p>
        </p:txBody>
      </p:sp>
    </p:spTree>
    <p:extLst>
      <p:ext uri="{BB962C8B-B14F-4D97-AF65-F5344CB8AC3E}">
        <p14:creationId xmlns:p14="http://schemas.microsoft.com/office/powerpoint/2010/main" val="734083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4725a10c55c873220406da15da6da65c82b5"/>
</p:tagLst>
</file>

<file path=ppt/theme/theme1.xml><?xml version="1.0" encoding="utf-8"?>
<a:theme xmlns:a="http://schemas.openxmlformats.org/drawingml/2006/main" name="International SOS (16:9)">
  <a:themeElements>
    <a:clrScheme name="International SOS Colours">
      <a:dk1>
        <a:srgbClr val="000000"/>
      </a:dk1>
      <a:lt1>
        <a:srgbClr val="FFFFFF"/>
      </a:lt1>
      <a:dk2>
        <a:srgbClr val="232762"/>
      </a:dk2>
      <a:lt2>
        <a:srgbClr val="D1D7DA"/>
      </a:lt2>
      <a:accent1>
        <a:srgbClr val="2F4696"/>
      </a:accent1>
      <a:accent2>
        <a:srgbClr val="D4002C"/>
      </a:accent2>
      <a:accent3>
        <a:srgbClr val="009354"/>
      </a:accent3>
      <a:accent4>
        <a:srgbClr val="6C206B"/>
      </a:accent4>
      <a:accent5>
        <a:srgbClr val="6988C0"/>
      </a:accent5>
      <a:accent6>
        <a:srgbClr val="EF820F"/>
      </a:accent6>
      <a:hlink>
        <a:srgbClr val="2F4696"/>
      </a:hlink>
      <a:folHlink>
        <a:srgbClr val="DD24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lgn="l">
          <a:spcBef>
            <a:spcPts val="1500"/>
          </a:spcBef>
          <a:buNone/>
          <a:defRPr sz="1800" b="1" dirty="0" smtClean="0">
            <a:sym typeface="Wingdings 2" pitchFamily="18" charset="2"/>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t:contentTypeSchema xmlns:ct="http://schemas.microsoft.com/office/2006/metadata/contentType" xmlns:ma="http://schemas.microsoft.com/office/2006/metadata/properties/metaAttributes" ct:_="" ma:_="" ma:contentTypeName="Document" ma:contentTypeID="0x010100D9B9E97DDB215F4A8EED6222C8FF3185" ma:contentTypeVersion="13" ma:contentTypeDescription="Create a new document." ma:contentTypeScope="" ma:versionID="5215689796250040757d4feaab97cb43">
  <xsd:schema xmlns:xsd="http://www.w3.org/2001/XMLSchema" xmlns:xs="http://www.w3.org/2001/XMLSchema" xmlns:p="http://schemas.microsoft.com/office/2006/metadata/properties" xmlns:ns2="a596dbc6-85fe-4bad-bf99-1ddd27a540ec" xmlns:ns3="eee4c51a-c56f-4c24-b85e-7028f9ed3317" targetNamespace="http://schemas.microsoft.com/office/2006/metadata/properties" ma:root="true" ma:fieldsID="4ee052023c5a1dc58a6eab1fffbdf699" ns2:_="" ns3:_="">
    <xsd:import namespace="a596dbc6-85fe-4bad-bf99-1ddd27a540ec"/>
    <xsd:import namespace="eee4c51a-c56f-4c24-b85e-7028f9ed3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6dbc6-85fe-4bad-bf99-1ddd27a540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e4c51a-c56f-4c24-b85e-7028f9ed331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Definition name="System" displayName="System" id="fc60b9ee-7311-40a7-83e9-41ccf08f2290" isdomainofvalue="False" dataSourceId="11fbe2f8-6e5d-40af-9ec7-e5669a210b60"/>
</file>

<file path=customXml/item3.xml><?xml version="1.0" encoding="utf-8"?>
<VariableListDefinition name="AD_HOC" displayName="AD_HOC" id="69bce254-abe3-42f9-941e-628e9a720017" isdomainofvalue="False" dataSourceId="ada7e3a0-6ec1-4f0f-b4ff-35f1a015827b"/>
</file>

<file path=customXml/item4.xml><?xml version="1.0" encoding="utf-8"?>
<VariableList UniqueId="69bce254-abe3-42f9-941e-628e9a720017" Name="AD_HOC" ContentType="XML" MajorVersion="0" MinorVersion="1" isLocalCopy="False" IsBaseObject="False" DataSourceId="ada7e3a0-6ec1-4f0f-b4ff-35f1a015827b" DataSourceMajorVersion="0" DataSourceMinorVersion="1"/>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VariableListDefinition name="Computed" displayName="Computed" id="26f46d8c-b49b-405b-8811-275e15e76a68" isdomainofvalue="False" dataSourceId="c5c6a4d4-bf28-44d2-a33f-6f3c96741128"/>
</file>

<file path=customXml/item7.xml><?xml version="1.0" encoding="utf-8"?>
<VariableList UniqueId="fc60b9ee-7311-40a7-83e9-41ccf08f2290" Name="System" ContentType="XML" MajorVersion="0" MinorVersion="1" isLocalCopy="False" IsBaseObject="False" DataSourceId="11fbe2f8-6e5d-40af-9ec7-e5669a210b60" DataSourceMajorVersion="0" DataSourceMinorVersion="1"/>
</file>

<file path=customXml/item8.xml><?xml version="1.0" encoding="utf-8"?>
<VariableList UniqueId="26f46d8c-b49b-405b-8811-275e15e76a68" Name="Computed" ContentType="XML" MajorVersion="0" MinorVersion="1" isLocalCopy="False" IsBaseObject="False" DataSourceId="c5c6a4d4-bf28-44d2-a33f-6f3c96741128" DataSourceMajorVersion="0" DataSourceMinorVersion="1"/>
</file>

<file path=customXml/item9.xml><?xml version="1.0" encoding="utf-8"?>
<AllExternalAdhocVariableMappings/>
</file>

<file path=customXml/itemProps1.xml><?xml version="1.0" encoding="utf-8"?>
<ds:datastoreItem xmlns:ds="http://schemas.openxmlformats.org/officeDocument/2006/customXml" ds:itemID="{FA785D7E-99E8-4389-B56E-8F6DC46D5BF7}">
  <ds:schemaRefs>
    <ds:schemaRef ds:uri="http://schemas.microsoft.com/sharepoint/v3/contenttype/forms"/>
  </ds:schemaRefs>
</ds:datastoreItem>
</file>

<file path=customXml/itemProps10.xml><?xml version="1.0" encoding="utf-8"?>
<ds:datastoreItem xmlns:ds="http://schemas.openxmlformats.org/officeDocument/2006/customXml" ds:itemID="{1750BB82-7D2B-44D0-856B-0D4F57396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6dbc6-85fe-4bad-bf99-1ddd27a540ec"/>
    <ds:schemaRef ds:uri="eee4c51a-c56f-4c24-b85e-7028f9ed3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825567-0799-4C55-9C51-25364A1D701D}">
  <ds:schemaRefs/>
</ds:datastoreItem>
</file>

<file path=customXml/itemProps3.xml><?xml version="1.0" encoding="utf-8"?>
<ds:datastoreItem xmlns:ds="http://schemas.openxmlformats.org/officeDocument/2006/customXml" ds:itemID="{2C8B00F1-7345-4891-B425-AF6BBF1B6F77}">
  <ds:schemaRefs/>
</ds:datastoreItem>
</file>

<file path=customXml/itemProps4.xml><?xml version="1.0" encoding="utf-8"?>
<ds:datastoreItem xmlns:ds="http://schemas.openxmlformats.org/officeDocument/2006/customXml" ds:itemID="{B87F016C-2024-4191-87E2-F10E16D7EE92}">
  <ds:schemaRefs/>
</ds:datastoreItem>
</file>

<file path=customXml/itemProps5.xml><?xml version="1.0" encoding="utf-8"?>
<ds:datastoreItem xmlns:ds="http://schemas.openxmlformats.org/officeDocument/2006/customXml" ds:itemID="{8B0A5B38-CFAA-470F-A10F-F7EBB2039BEB}">
  <ds:schemaRefs>
    <ds:schemaRef ds:uri="http://schemas.microsoft.com/office/2006/metadata/properties"/>
    <ds:schemaRef ds:uri="http://purl.org/dc/term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ee4c51a-c56f-4c24-b85e-7028f9ed3317"/>
    <ds:schemaRef ds:uri="a596dbc6-85fe-4bad-bf99-1ddd27a540ec"/>
    <ds:schemaRef ds:uri="http://www.w3.org/XML/1998/namespace"/>
  </ds:schemaRefs>
</ds:datastoreItem>
</file>

<file path=customXml/itemProps6.xml><?xml version="1.0" encoding="utf-8"?>
<ds:datastoreItem xmlns:ds="http://schemas.openxmlformats.org/officeDocument/2006/customXml" ds:itemID="{DFC3E4D8-8319-43E8-A1A6-A9944F303F9E}">
  <ds:schemaRefs/>
</ds:datastoreItem>
</file>

<file path=customXml/itemProps7.xml><?xml version="1.0" encoding="utf-8"?>
<ds:datastoreItem xmlns:ds="http://schemas.openxmlformats.org/officeDocument/2006/customXml" ds:itemID="{C5E02DEC-C1CE-4039-B2D3-EEB5BEEC7E12}">
  <ds:schemaRefs/>
</ds:datastoreItem>
</file>

<file path=customXml/itemProps8.xml><?xml version="1.0" encoding="utf-8"?>
<ds:datastoreItem xmlns:ds="http://schemas.openxmlformats.org/officeDocument/2006/customXml" ds:itemID="{795570DD-A7C3-4CC5-8C67-065DB80BC97F}">
  <ds:schemaRefs/>
</ds:datastoreItem>
</file>

<file path=customXml/itemProps9.xml><?xml version="1.0" encoding="utf-8"?>
<ds:datastoreItem xmlns:ds="http://schemas.openxmlformats.org/officeDocument/2006/customXml" ds:itemID="{AFAF37A1-15B0-473C-B93F-5DA96B79015A}">
  <ds:schemaRefs/>
</ds:datastoreItem>
</file>

<file path=docProps/app.xml><?xml version="1.0" encoding="utf-8"?>
<Properties xmlns="http://schemas.openxmlformats.org/officeDocument/2006/extended-properties" xmlns:vt="http://schemas.openxmlformats.org/officeDocument/2006/docPropsVTypes">
  <TotalTime>4267</TotalTime>
  <Words>1860</Words>
  <Application>Microsoft Office PowerPoint</Application>
  <PresentationFormat>Widescreen</PresentationFormat>
  <Paragraphs>146</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Segoe UI</vt:lpstr>
      <vt:lpstr>Symbol</vt:lpstr>
      <vt:lpstr>International SOS (16:9)</vt:lpstr>
      <vt:lpstr>PowerPoint Presentation</vt:lpstr>
      <vt:lpstr>PowerPoint Presentation</vt:lpstr>
      <vt:lpstr>PowerPoint Presentation</vt:lpstr>
      <vt:lpstr>ما هي متغيرات\ متحولات SARS-CoV-2؟</vt:lpstr>
      <vt:lpstr>PowerPoint Presentation</vt:lpstr>
      <vt:lpstr>PowerPoint Presentation</vt:lpstr>
      <vt:lpstr>التشخبص </vt:lpstr>
      <vt:lpstr>العلاج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SOS</dc:title>
  <dc:creator>International SOS</dc:creator>
  <cp:lastModifiedBy>Sharlie Chan</cp:lastModifiedBy>
  <cp:revision>320</cp:revision>
  <dcterms:created xsi:type="dcterms:W3CDTF">2014-10-09T15:52:28Z</dcterms:created>
  <dcterms:modified xsi:type="dcterms:W3CDTF">2022-05-16T00:58:54Z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0x010100D9B9E97DDB215F4A8EED6222C8FF3185</vt:lpwstr>
  </property>
</Properties>
</file>